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9" r:id="rId1"/>
  </p:sldMasterIdLst>
  <p:notesMasterIdLst>
    <p:notesMasterId r:id="rId27"/>
  </p:notesMasterIdLst>
  <p:handoutMasterIdLst>
    <p:handoutMasterId r:id="rId28"/>
  </p:handoutMasterIdLst>
  <p:sldIdLst>
    <p:sldId id="256" r:id="rId2"/>
    <p:sldId id="294" r:id="rId3"/>
    <p:sldId id="265" r:id="rId4"/>
    <p:sldId id="274" r:id="rId5"/>
    <p:sldId id="276" r:id="rId6"/>
    <p:sldId id="277" r:id="rId7"/>
    <p:sldId id="278" r:id="rId8"/>
    <p:sldId id="295" r:id="rId9"/>
    <p:sldId id="280" r:id="rId10"/>
    <p:sldId id="296" r:id="rId11"/>
    <p:sldId id="257" r:id="rId12"/>
    <p:sldId id="283" r:id="rId13"/>
    <p:sldId id="282" r:id="rId14"/>
    <p:sldId id="284" r:id="rId15"/>
    <p:sldId id="285" r:id="rId16"/>
    <p:sldId id="273" r:id="rId17"/>
    <p:sldId id="286" r:id="rId18"/>
    <p:sldId id="275" r:id="rId19"/>
    <p:sldId id="287" r:id="rId20"/>
    <p:sldId id="288" r:id="rId21"/>
    <p:sldId id="289" r:id="rId22"/>
    <p:sldId id="291" r:id="rId23"/>
    <p:sldId id="292" r:id="rId24"/>
    <p:sldId id="293" r:id="rId25"/>
    <p:sldId id="270" r:id="rId26"/>
  </p:sldIdLst>
  <p:sldSz cx="9144000" cy="5143500" type="screen16x9"/>
  <p:notesSz cx="7010400" cy="9296400"/>
  <p:defaultTex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32"/>
    <p:restoredTop sz="80285" autoAdjust="0"/>
  </p:normalViewPr>
  <p:slideViewPr>
    <p:cSldViewPr snapToGrid="0" snapToObjects="1">
      <p:cViewPr varScale="1">
        <p:scale>
          <a:sx n="121" d="100"/>
          <a:sy n="121" d="100"/>
        </p:scale>
        <p:origin x="912" y="90"/>
      </p:cViewPr>
      <p:guideLst/>
    </p:cSldViewPr>
  </p:slideViewPr>
  <p:notesTextViewPr>
    <p:cViewPr>
      <p:scale>
        <a:sx n="1" d="1"/>
        <a:sy n="1" d="1"/>
      </p:scale>
      <p:origin x="0" y="-846"/>
    </p:cViewPr>
  </p:notesTextViewPr>
  <p:sorterViewPr>
    <p:cViewPr varScale="1">
      <p:scale>
        <a:sx n="100" d="100"/>
        <a:sy n="100" d="100"/>
      </p:scale>
      <p:origin x="0" y="0"/>
    </p:cViewPr>
  </p:sorterViewPr>
  <p:notesViewPr>
    <p:cSldViewPr snapToGrid="0" snapToObject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over, Brianne" userId="dd0730ab-76da-4409-a560-a73e2a36b4c7" providerId="ADAL" clId="{7B8405CB-09A9-4577-A878-FEE82F373D79}"/>
    <pc:docChg chg="custSel modSld">
      <pc:chgData name="Glover, Brianne" userId="dd0730ab-76da-4409-a560-a73e2a36b4c7" providerId="ADAL" clId="{7B8405CB-09A9-4577-A878-FEE82F373D79}" dt="2023-05-03T22:02:06.836" v="121" actId="255"/>
      <pc:docMkLst>
        <pc:docMk/>
      </pc:docMkLst>
      <pc:sldChg chg="delSp mod">
        <pc:chgData name="Glover, Brianne" userId="dd0730ab-76da-4409-a560-a73e2a36b4c7" providerId="ADAL" clId="{7B8405CB-09A9-4577-A878-FEE82F373D79}" dt="2023-05-03T21:55:50.835" v="0" actId="478"/>
        <pc:sldMkLst>
          <pc:docMk/>
          <pc:sldMk cId="4152896491" sldId="286"/>
        </pc:sldMkLst>
        <pc:spChg chg="del">
          <ac:chgData name="Glover, Brianne" userId="dd0730ab-76da-4409-a560-a73e2a36b4c7" providerId="ADAL" clId="{7B8405CB-09A9-4577-A878-FEE82F373D79}" dt="2023-05-03T21:55:50.835" v="0" actId="478"/>
          <ac:spMkLst>
            <pc:docMk/>
            <pc:sldMk cId="4152896491" sldId="286"/>
            <ac:spMk id="6" creationId="{EA5C5CCF-69B0-EF77-2C31-9B8A6DD928DB}"/>
          </ac:spMkLst>
        </pc:spChg>
      </pc:sldChg>
      <pc:sldChg chg="delSp mod">
        <pc:chgData name="Glover, Brianne" userId="dd0730ab-76da-4409-a560-a73e2a36b4c7" providerId="ADAL" clId="{7B8405CB-09A9-4577-A878-FEE82F373D79}" dt="2023-05-03T21:55:57.512" v="1" actId="478"/>
        <pc:sldMkLst>
          <pc:docMk/>
          <pc:sldMk cId="1384305979" sldId="287"/>
        </pc:sldMkLst>
        <pc:spChg chg="del">
          <ac:chgData name="Glover, Brianne" userId="dd0730ab-76da-4409-a560-a73e2a36b4c7" providerId="ADAL" clId="{7B8405CB-09A9-4577-A878-FEE82F373D79}" dt="2023-05-03T21:55:57.512" v="1" actId="478"/>
          <ac:spMkLst>
            <pc:docMk/>
            <pc:sldMk cId="1384305979" sldId="287"/>
            <ac:spMk id="5" creationId="{88612205-09CD-AE91-CCAD-D7522D24724B}"/>
          </ac:spMkLst>
        </pc:spChg>
      </pc:sldChg>
      <pc:sldChg chg="modNotesTx">
        <pc:chgData name="Glover, Brianne" userId="dd0730ab-76da-4409-a560-a73e2a36b4c7" providerId="ADAL" clId="{7B8405CB-09A9-4577-A878-FEE82F373D79}" dt="2023-05-03T22:02:06.836" v="121" actId="255"/>
        <pc:sldMkLst>
          <pc:docMk/>
          <pc:sldMk cId="3610727688" sldId="288"/>
        </pc:sldMkLst>
      </pc:sldChg>
      <pc:sldChg chg="modNotesTx">
        <pc:chgData name="Glover, Brianne" userId="dd0730ab-76da-4409-a560-a73e2a36b4c7" providerId="ADAL" clId="{7B8405CB-09A9-4577-A878-FEE82F373D79}" dt="2023-05-03T21:58:16.242" v="10" actId="20577"/>
        <pc:sldMkLst>
          <pc:docMk/>
          <pc:sldMk cId="2533982770" sldId="29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tti-my.sharepoint.com/personal/b-glover_tti_tamu_edu/Documents/Requests%20et%20al/FY%2023/Davis/Copy%20of%20March%202022%20-%20New%20Forecas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tti-my.sharepoint.com/personal/b-glover_tti_tamu_edu/Documents/Requests%20et%20al/FY%2023/Davis/Copy%20of%20March%202022%20-%20New%20Forecas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15805443696208"/>
          <c:y val="0.13455372233215243"/>
          <c:w val="0.63693843371793279"/>
          <c:h val="0.85468300617398407"/>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A7C-47D4-9E56-09769C1D85CE}"/>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A7C-47D4-9E56-09769C1D85CE}"/>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A7C-47D4-9E56-09769C1D85CE}"/>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A7C-47D4-9E56-09769C1D85CE}"/>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8A7C-47D4-9E56-09769C1D85CE}"/>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8A7C-47D4-9E56-09769C1D85CE}"/>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8A7C-47D4-9E56-09769C1D85CE}"/>
              </c:ext>
            </c:extLst>
          </c:dPt>
          <c:dLbls>
            <c:dLbl>
              <c:idx val="0"/>
              <c:tx>
                <c:rich>
                  <a:bodyPr rot="0" spcFirstLastPara="1" vertOverflow="ellipsis" vert="horz" wrap="square" anchor="ctr" anchorCtr="1"/>
                  <a:lstStyle/>
                  <a:p>
                    <a:pPr>
                      <a:defRPr sz="1330" b="1" i="0" u="none" strike="noStrike" kern="1200" spc="0" baseline="0">
                        <a:solidFill>
                          <a:schemeClr val="accent1"/>
                        </a:solidFill>
                        <a:latin typeface="Arial" panose="020B0604020202020204" pitchFamily="34" charset="0"/>
                        <a:ea typeface="+mn-ea"/>
                        <a:cs typeface="Arial" panose="020B0604020202020204" pitchFamily="34" charset="0"/>
                      </a:defRPr>
                    </a:pPr>
                    <a:r>
                      <a:rPr lang="en-US"/>
                      <a:t>State Fuel Tax
</a:t>
                    </a:r>
                    <a:fld id="{088889AD-B258-48DB-887F-CE6577E309BD}" type="PERCENTAGE">
                      <a:rPr lang="en-US"/>
                      <a:pPr>
                        <a:defRPr/>
                      </a:pPr>
                      <a:t>[PERCENTAGE]</a:t>
                    </a:fld>
                    <a:endParaRPr lang="en-US"/>
                  </a:p>
                </c:rich>
              </c:tx>
              <c:spPr>
                <a:noFill/>
                <a:ln>
                  <a:noFill/>
                </a:ln>
                <a:effectLst/>
              </c:spPr>
              <c:txPr>
                <a:bodyPr rot="0" spcFirstLastPara="1" vertOverflow="ellipsis" vert="horz" wrap="square" anchor="ctr" anchorCtr="1"/>
                <a:lstStyle/>
                <a:p>
                  <a:pPr>
                    <a:defRPr sz="133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A7C-47D4-9E56-09769C1D85CE}"/>
                </c:ext>
              </c:extLst>
            </c:dLbl>
            <c:dLbl>
              <c:idx val="1"/>
              <c:spPr>
                <a:noFill/>
                <a:ln>
                  <a:noFill/>
                </a:ln>
                <a:effectLst/>
              </c:spPr>
              <c:txPr>
                <a:bodyPr rot="0" spcFirstLastPara="1" vertOverflow="ellipsis" vert="horz" wrap="square" anchor="ctr" anchorCtr="1"/>
                <a:lstStyle/>
                <a:p>
                  <a:pPr>
                    <a:defRPr sz="1330" b="1" i="0" u="none" strike="noStrike" kern="1200" spc="0" baseline="0">
                      <a:solidFill>
                        <a:schemeClr val="accent2"/>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A7C-47D4-9E56-09769C1D85CE}"/>
                </c:ext>
              </c:extLst>
            </c:dLbl>
            <c:dLbl>
              <c:idx val="2"/>
              <c:layout>
                <c:manualLayout>
                  <c:x val="0.21695898861168031"/>
                  <c:y val="-1.0457369799994437E-7"/>
                </c:manualLayout>
              </c:layout>
              <c:spPr>
                <a:noFill/>
                <a:ln>
                  <a:noFill/>
                </a:ln>
                <a:effectLst/>
              </c:spPr>
              <c:txPr>
                <a:bodyPr rot="0" spcFirstLastPara="1" vertOverflow="ellipsis" vert="horz" wrap="square" anchor="ctr" anchorCtr="1"/>
                <a:lstStyle/>
                <a:p>
                  <a:pPr>
                    <a:defRPr sz="1330" b="1" i="0" u="none" strike="noStrike" kern="1200" spc="0" baseline="0">
                      <a:solidFill>
                        <a:schemeClr val="accent3"/>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5131938446870777"/>
                      <c:h val="0.19702165742200317"/>
                    </c:manualLayout>
                  </c15:layout>
                </c:ext>
                <c:ext xmlns:c16="http://schemas.microsoft.com/office/drawing/2014/chart" uri="{C3380CC4-5D6E-409C-BE32-E72D297353CC}">
                  <c16:uniqueId val="{00000005-8A7C-47D4-9E56-09769C1D85CE}"/>
                </c:ext>
              </c:extLst>
            </c:dLbl>
            <c:dLbl>
              <c:idx val="3"/>
              <c:layout>
                <c:manualLayout>
                  <c:x val="2.0761617882586163E-3"/>
                  <c:y val="-9.2966017521949676E-3"/>
                </c:manualLayout>
              </c:layout>
              <c:spPr>
                <a:noFill/>
                <a:ln>
                  <a:noFill/>
                </a:ln>
                <a:effectLst/>
              </c:spPr>
              <c:txPr>
                <a:bodyPr rot="0" spcFirstLastPara="1" vertOverflow="ellipsis" vert="horz" wrap="square" anchor="ctr" anchorCtr="1"/>
                <a:lstStyle/>
                <a:p>
                  <a:pPr>
                    <a:defRPr sz="1330" b="1" i="0" u="none" strike="noStrike" kern="1200" spc="0" baseline="0">
                      <a:solidFill>
                        <a:schemeClr val="accent4"/>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5339554625696636"/>
                      <c:h val="0.19170931356360599"/>
                    </c:manualLayout>
                  </c15:layout>
                </c:ext>
                <c:ext xmlns:c16="http://schemas.microsoft.com/office/drawing/2014/chart" uri="{C3380CC4-5D6E-409C-BE32-E72D297353CC}">
                  <c16:uniqueId val="{00000007-8A7C-47D4-9E56-09769C1D85CE}"/>
                </c:ext>
              </c:extLst>
            </c:dLbl>
            <c:dLbl>
              <c:idx val="4"/>
              <c:layout>
                <c:manualLayout>
                  <c:x val="-2.6990103247362254E-2"/>
                  <c:y val="-4.7811094725574661E-2"/>
                </c:manualLayout>
              </c:layout>
              <c:spPr>
                <a:noFill/>
                <a:ln>
                  <a:noFill/>
                </a:ln>
                <a:effectLst/>
              </c:spPr>
              <c:txPr>
                <a:bodyPr rot="0" spcFirstLastPara="1" vertOverflow="ellipsis" vert="horz" wrap="square" anchor="ctr" anchorCtr="1"/>
                <a:lstStyle/>
                <a:p>
                  <a:pPr>
                    <a:defRPr sz="1330" b="1" i="0" u="none" strike="noStrike" kern="1200" spc="0" baseline="0">
                      <a:solidFill>
                        <a:schemeClr val="accent5"/>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8A7C-47D4-9E56-09769C1D85CE}"/>
                </c:ext>
              </c:extLst>
            </c:dLbl>
            <c:dLbl>
              <c:idx val="5"/>
              <c:spPr>
                <a:noFill/>
                <a:ln>
                  <a:noFill/>
                </a:ln>
                <a:effectLst/>
              </c:spPr>
              <c:txPr>
                <a:bodyPr rot="0" spcFirstLastPara="1" vertOverflow="ellipsis" vert="horz" wrap="square" anchor="ctr" anchorCtr="1"/>
                <a:lstStyle/>
                <a:p>
                  <a:pPr>
                    <a:defRPr sz="1330" b="1" i="0" u="none" strike="noStrike" kern="1200" spc="0" baseline="0">
                      <a:solidFill>
                        <a:schemeClr val="accent6"/>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8A7C-47D4-9E56-09769C1D85CE}"/>
                </c:ext>
              </c:extLst>
            </c:dLbl>
            <c:dLbl>
              <c:idx val="6"/>
              <c:spPr>
                <a:noFill/>
                <a:ln>
                  <a:noFill/>
                </a:ln>
                <a:effectLst/>
              </c:spPr>
              <c:txPr>
                <a:bodyPr rot="0" spcFirstLastPara="1" vertOverflow="ellipsis" vert="horz" wrap="square" anchor="ctr" anchorCtr="1"/>
                <a:lstStyle/>
                <a:p>
                  <a:pPr>
                    <a:defRPr sz="1330" b="1" i="0" u="none" strike="noStrike" kern="1200" spc="0" baseline="0">
                      <a:solidFill>
                        <a:schemeClr val="accent1">
                          <a:lumMod val="60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8A7C-47D4-9E56-09769C1D85CE}"/>
                </c:ext>
              </c:extLst>
            </c:dLbl>
            <c:dLbl>
              <c:idx val="7"/>
              <c:spPr>
                <a:noFill/>
                <a:ln>
                  <a:noFill/>
                </a:ln>
                <a:effectLst/>
              </c:spPr>
              <c:txPr>
                <a:bodyPr rot="0" spcFirstLastPara="1" vertOverflow="ellipsis" vert="horz" wrap="square" anchor="ctr" anchorCtr="1"/>
                <a:lstStyle/>
                <a:p>
                  <a:pPr>
                    <a:defRPr sz="1330" b="1" i="0" u="none" strike="noStrike" kern="1200" spc="0" baseline="0">
                      <a:solidFill>
                        <a:schemeClr val="accent2">
                          <a:lumMod val="60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E-8A7C-47D4-9E56-09769C1D85CE}"/>
                </c:ext>
              </c:extLst>
            </c:dLbl>
            <c:spPr>
              <a:noFill/>
              <a:ln>
                <a:noFill/>
              </a:ln>
              <a:effectLst/>
            </c:spPr>
            <c:dLblPos val="outEnd"/>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Combined!$T$13:$T$19</c:f>
              <c:strCache>
                <c:ptCount val="7"/>
                <c:pt idx="0">
                  <c:v>State Gas Tax</c:v>
                </c:pt>
                <c:pt idx="1">
                  <c:v>Registration Fees</c:v>
                </c:pt>
                <c:pt idx="2">
                  <c:v>FHWA Reimbursements</c:v>
                </c:pt>
                <c:pt idx="3">
                  <c:v>Other Fed Reimbursements</c:v>
                </c:pt>
                <c:pt idx="4">
                  <c:v>Proposition 1</c:v>
                </c:pt>
                <c:pt idx="5">
                  <c:v>Proposition 7</c:v>
                </c:pt>
                <c:pt idx="6">
                  <c:v>Other</c:v>
                </c:pt>
              </c:strCache>
            </c:strRef>
          </c:cat>
          <c:val>
            <c:numRef>
              <c:f>Combined!$S$13:$S$19</c:f>
              <c:numCache>
                <c:formatCode>"$"#,##0.0</c:formatCode>
                <c:ptCount val="7"/>
                <c:pt idx="0">
                  <c:v>2792.14215147</c:v>
                </c:pt>
                <c:pt idx="1">
                  <c:v>1601.6275358800001</c:v>
                </c:pt>
                <c:pt idx="2">
                  <c:v>4162.7693590400004</c:v>
                </c:pt>
                <c:pt idx="3">
                  <c:v>184.76533304</c:v>
                </c:pt>
                <c:pt idx="4">
                  <c:v>1471.91145809</c:v>
                </c:pt>
                <c:pt idx="5">
                  <c:v>3008.5519519300001</c:v>
                </c:pt>
                <c:pt idx="6">
                  <c:v>669.47607859999994</c:v>
                </c:pt>
              </c:numCache>
            </c:numRef>
          </c:val>
          <c:extLst>
            <c:ext xmlns:c16="http://schemas.microsoft.com/office/drawing/2014/chart" uri="{C3380CC4-5D6E-409C-BE32-E72D297353CC}">
              <c16:uniqueId val="{0000000F-8A7C-47D4-9E56-09769C1D85CE}"/>
            </c:ext>
          </c:extLst>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95068011599508"/>
          <c:y val="0.15665552181953571"/>
          <c:w val="0.55746523911322698"/>
          <c:h val="0.72105481079629674"/>
        </c:manualLayout>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21A-4DB6-9F13-E05615F510C7}"/>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21A-4DB6-9F13-E05615F510C7}"/>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221A-4DB6-9F13-E05615F510C7}"/>
              </c:ext>
            </c:extLst>
          </c:dPt>
          <c:dPt>
            <c:idx val="3"/>
            <c:bubble3D val="0"/>
            <c:spPr>
              <a:solidFill>
                <a:schemeClr val="accent2">
                  <a:lumMod val="60000"/>
                  <a:lumOff val="4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221A-4DB6-9F13-E05615F510C7}"/>
              </c:ext>
            </c:extLst>
          </c:dPt>
          <c:dPt>
            <c:idx val="4"/>
            <c:bubble3D val="0"/>
            <c:spPr>
              <a:solidFill>
                <a:schemeClr val="accent3">
                  <a:lumMod val="60000"/>
                  <a:lumOff val="4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221A-4DB6-9F13-E05615F510C7}"/>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221A-4DB6-9F13-E05615F510C7}"/>
              </c:ext>
            </c:extLst>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221A-4DB6-9F13-E05615F510C7}"/>
              </c:ext>
            </c:extLst>
          </c:dPt>
          <c:dPt>
            <c:idx val="7"/>
            <c:bubble3D val="0"/>
            <c:spPr>
              <a:solidFill>
                <a:schemeClr val="accent2">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221A-4DB6-9F13-E05615F510C7}"/>
              </c:ext>
            </c:extLst>
          </c:dPt>
          <c:dPt>
            <c:idx val="8"/>
            <c:bubble3D val="0"/>
            <c:spPr>
              <a:solidFill>
                <a:schemeClr val="accent3">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1-221A-4DB6-9F13-E05615F510C7}"/>
              </c:ext>
            </c:extLst>
          </c:dPt>
          <c:dPt>
            <c:idx val="9"/>
            <c:bubble3D val="0"/>
            <c:spPr>
              <a:solidFill>
                <a:schemeClr val="accent4">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3-221A-4DB6-9F13-E05615F510C7}"/>
              </c:ext>
            </c:extLst>
          </c:dPt>
          <c:dLbls>
            <c:dLbl>
              <c:idx val="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21A-4DB6-9F13-E05615F510C7}"/>
                </c:ext>
              </c:extLst>
            </c:dLbl>
            <c:dLbl>
              <c:idx val="1"/>
              <c:dLblPos val="bestFi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21A-4DB6-9F13-E05615F510C7}"/>
                </c:ext>
              </c:extLst>
            </c:dLbl>
            <c:dLbl>
              <c:idx val="2"/>
              <c:layout>
                <c:manualLayout>
                  <c:x val="-0.1229406345754424"/>
                  <c:y val="-0.16746278477113688"/>
                </c:manualLayout>
              </c:layout>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221A-4DB6-9F13-E05615F510C7}"/>
                </c:ext>
              </c:extLst>
            </c:dLbl>
            <c:dLbl>
              <c:idx val="3"/>
              <c:layout>
                <c:manualLayout>
                  <c:x val="-5.655695280854188E-2"/>
                  <c:y val="-1.8834899162181111E-3"/>
                </c:manualLayout>
              </c:layout>
              <c:dLblPos val="bestFit"/>
              <c:showLegendKey val="1"/>
              <c:showVal val="0"/>
              <c:showCatName val="1"/>
              <c:showSerName val="0"/>
              <c:showPercent val="1"/>
              <c:showBubbleSize val="0"/>
              <c:extLst>
                <c:ext xmlns:c15="http://schemas.microsoft.com/office/drawing/2012/chart" uri="{CE6537A1-D6FC-4f65-9D91-7224C49458BB}">
                  <c15:layout>
                    <c:manualLayout>
                      <c:w val="9.5500195668060311E-2"/>
                      <c:h val="0.10560424678747395"/>
                    </c:manualLayout>
                  </c15:layout>
                </c:ext>
                <c:ext xmlns:c16="http://schemas.microsoft.com/office/drawing/2014/chart" uri="{C3380CC4-5D6E-409C-BE32-E72D297353CC}">
                  <c16:uniqueId val="{00000007-221A-4DB6-9F13-E05615F510C7}"/>
                </c:ext>
              </c:extLst>
            </c:dLbl>
            <c:dLbl>
              <c:idx val="4"/>
              <c:layout>
                <c:manualLayout>
                  <c:x val="-0.10109072280919178"/>
                  <c:y val="-7.6609669770909092E-2"/>
                </c:manualLayout>
              </c:layout>
              <c:dLblPos val="bestFit"/>
              <c:showLegendKey val="1"/>
              <c:showVal val="0"/>
              <c:showCatName val="1"/>
              <c:showSerName val="0"/>
              <c:showPercent val="1"/>
              <c:showBubbleSize val="0"/>
              <c:separator>
</c:separator>
              <c:extLst>
                <c:ext xmlns:c15="http://schemas.microsoft.com/office/drawing/2012/chart" uri="{CE6537A1-D6FC-4f65-9D91-7224C49458BB}">
                  <c15:layout>
                    <c:manualLayout>
                      <c:w val="0.11677744133503749"/>
                      <c:h val="9.2803732025355898E-2"/>
                    </c:manualLayout>
                  </c15:layout>
                </c:ext>
                <c:ext xmlns:c16="http://schemas.microsoft.com/office/drawing/2014/chart" uri="{C3380CC4-5D6E-409C-BE32-E72D297353CC}">
                  <c16:uniqueId val="{00000009-221A-4DB6-9F13-E05615F510C7}"/>
                </c:ext>
              </c:extLst>
            </c:dLbl>
            <c:dLbl>
              <c:idx val="5"/>
              <c:layout>
                <c:manualLayout>
                  <c:x val="-4.9629477475107472E-2"/>
                  <c:y val="-8.9139660268290719E-2"/>
                </c:manualLayout>
              </c:layout>
              <c:dLblPos val="bestFit"/>
              <c:showLegendKey val="1"/>
              <c:showVal val="0"/>
              <c:showCatName val="1"/>
              <c:showSerName val="0"/>
              <c:showPercent val="1"/>
              <c:showBubbleSize val="0"/>
              <c:separator>
</c:separator>
              <c:extLst>
                <c:ext xmlns:c15="http://schemas.microsoft.com/office/drawing/2012/chart" uri="{CE6537A1-D6FC-4f65-9D91-7224C49458BB}">
                  <c15:layout>
                    <c:manualLayout>
                      <c:w val="0.2365238006701183"/>
                      <c:h val="0.11968481302580382"/>
                    </c:manualLayout>
                  </c15:layout>
                </c:ext>
                <c:ext xmlns:c16="http://schemas.microsoft.com/office/drawing/2014/chart" uri="{C3380CC4-5D6E-409C-BE32-E72D297353CC}">
                  <c16:uniqueId val="{0000000B-221A-4DB6-9F13-E05615F510C7}"/>
                </c:ext>
              </c:extLst>
            </c:dLbl>
            <c:dLbl>
              <c:idx val="6"/>
              <c:layout>
                <c:manualLayout>
                  <c:x val="0.21354788194584592"/>
                  <c:y val="0.14102095293079375"/>
                </c:manualLayout>
              </c:layout>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separator>
</c:separator>
              <c:extLst>
                <c:ext xmlns:c15="http://schemas.microsoft.com/office/drawing/2012/chart" uri="{CE6537A1-D6FC-4f65-9D91-7224C49458BB}">
                  <c15:layout>
                    <c:manualLayout>
                      <c:w val="0.19663946535163601"/>
                      <c:h val="0.17109168031046992"/>
                    </c:manualLayout>
                  </c15:layout>
                </c:ext>
                <c:ext xmlns:c16="http://schemas.microsoft.com/office/drawing/2014/chart" uri="{C3380CC4-5D6E-409C-BE32-E72D297353CC}">
                  <c16:uniqueId val="{0000000D-221A-4DB6-9F13-E05615F510C7}"/>
                </c:ext>
              </c:extLst>
            </c:dLbl>
            <c:dLbl>
              <c:idx val="7"/>
              <c:dLblPos val="bestFi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221A-4DB6-9F13-E05615F510C7}"/>
                </c:ext>
              </c:extLst>
            </c:dLbl>
            <c:dLbl>
              <c:idx val="8"/>
              <c:dLblPos val="bestFi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221A-4DB6-9F13-E05615F510C7}"/>
                </c:ext>
              </c:extLst>
            </c:dLbl>
            <c:dLbl>
              <c:idx val="9"/>
              <c:dLblPos val="bestFi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221A-4DB6-9F13-E05615F510C7}"/>
                </c:ext>
              </c:extLst>
            </c:dLbl>
            <c:spPr>
              <a:noFill/>
              <a:ln>
                <a:noFill/>
              </a:ln>
              <a:effectLst/>
            </c:spPr>
            <c:txPr>
              <a:bodyPr rot="0" spcFirstLastPara="1" vertOverflow="ellipsis" vert="horz" wrap="square" anchor="ctr" anchorCtr="1"/>
              <a:lstStyle/>
              <a:p>
                <a:pPr>
                  <a:defRPr sz="1197" b="1"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separator>
</c:separator>
            <c:showLeaderLines val="1"/>
            <c:leaderLines>
              <c:spPr>
                <a:ln w="9525" cap="flat" cmpd="sng" algn="ctr">
                  <a:solidFill>
                    <a:schemeClr val="accent5"/>
                  </a:solidFill>
                  <a:round/>
                </a:ln>
                <a:effectLst/>
              </c:spPr>
            </c:leaderLines>
            <c:extLst>
              <c:ext xmlns:c15="http://schemas.microsoft.com/office/drawing/2012/chart" uri="{CE6537A1-D6FC-4f65-9D91-7224C49458BB}"/>
            </c:extLst>
          </c:dLbls>
          <c:cat>
            <c:strRef>
              <c:f>(Combined!$A$30:$A$38,Combined!$A$42)</c:f>
              <c:strCache>
                <c:ptCount val="10"/>
                <c:pt idx="0">
                  <c:v>Plan</c:v>
                </c:pt>
                <c:pt idx="1">
                  <c:v>Build </c:v>
                </c:pt>
                <c:pt idx="2">
                  <c:v>Maintain</c:v>
                </c:pt>
                <c:pt idx="3">
                  <c:v>Use</c:v>
                </c:pt>
                <c:pt idx="4">
                  <c:v>Manage</c:v>
                </c:pt>
                <c:pt idx="5">
                  <c:v>Prop 1 Project Dev &amp; Delivery</c:v>
                </c:pt>
                <c:pt idx="6">
                  <c:v>Prop 7 Project Dev &amp; Delivery</c:v>
                </c:pt>
                <c:pt idx="7">
                  <c:v>Prop 14 Debt Service</c:v>
                </c:pt>
                <c:pt idx="8">
                  <c:v>Prop 12 Debt Service</c:v>
                </c:pt>
                <c:pt idx="9">
                  <c:v>Other Agencies</c:v>
                </c:pt>
              </c:strCache>
            </c:strRef>
          </c:cat>
          <c:val>
            <c:numRef>
              <c:f>(Combined!$D$30:$D$38,Combined!$D$41)</c:f>
              <c:numCache>
                <c:formatCode>"$"#,##0.0</c:formatCode>
                <c:ptCount val="10"/>
                <c:pt idx="0">
                  <c:v>1491.4293594400001</c:v>
                </c:pt>
                <c:pt idx="1">
                  <c:v>2146.1520696099997</c:v>
                </c:pt>
                <c:pt idx="2">
                  <c:v>4012.1446735</c:v>
                </c:pt>
                <c:pt idx="3">
                  <c:v>142.65713827000002</c:v>
                </c:pt>
                <c:pt idx="4">
                  <c:v>373.88993076999998</c:v>
                </c:pt>
                <c:pt idx="5">
                  <c:v>1061.5632125100001</c:v>
                </c:pt>
                <c:pt idx="6">
                  <c:v>2803.1892800199998</c:v>
                </c:pt>
                <c:pt idx="7">
                  <c:v>325.022535</c:v>
                </c:pt>
                <c:pt idx="8">
                  <c:v>273.87433318000001</c:v>
                </c:pt>
                <c:pt idx="9">
                  <c:v>425.87513131000003</c:v>
                </c:pt>
              </c:numCache>
            </c:numRef>
          </c:val>
          <c:extLst>
            <c:ext xmlns:c16="http://schemas.microsoft.com/office/drawing/2014/chart" uri="{C3380CC4-5D6E-409C-BE32-E72D297353CC}">
              <c16:uniqueId val="{00000014-221A-4DB6-9F13-E05615F510C7}"/>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D2B1DB-4AD3-4730-B8FE-4E050874CD76}" type="doc">
      <dgm:prSet loTypeId="urn:microsoft.com/office/officeart/2005/8/layout/hList1" loCatId="list" qsTypeId="urn:microsoft.com/office/officeart/2005/8/quickstyle/simple5" qsCatId="simple" csTypeId="urn:microsoft.com/office/officeart/2005/8/colors/colorful4" csCatId="colorful" phldr="1"/>
      <dgm:spPr/>
      <dgm:t>
        <a:bodyPr/>
        <a:lstStyle/>
        <a:p>
          <a:endParaRPr lang="en-US"/>
        </a:p>
      </dgm:t>
    </dgm:pt>
    <dgm:pt modelId="{D47E1540-AC8C-40B1-AA4D-CE4F0A16EA12}">
      <dgm:prSet/>
      <dgm:spPr/>
      <dgm:t>
        <a:bodyPr/>
        <a:lstStyle/>
        <a:p>
          <a:r>
            <a:rPr lang="en-US" b="1" dirty="0">
              <a:solidFill>
                <a:schemeClr val="bg1"/>
              </a:solidFill>
            </a:rPr>
            <a:t>Proposition 1:</a:t>
          </a:r>
        </a:p>
      </dgm:t>
    </dgm:pt>
    <dgm:pt modelId="{E9FC6345-D989-48E6-AF1F-662A0B996A6E}" type="parTrans" cxnId="{9D145C86-6BB6-4B91-81D0-9F8F21B99FDD}">
      <dgm:prSet/>
      <dgm:spPr/>
      <dgm:t>
        <a:bodyPr/>
        <a:lstStyle/>
        <a:p>
          <a:endParaRPr lang="en-US">
            <a:solidFill>
              <a:schemeClr val="accent5">
                <a:lumMod val="50000"/>
              </a:schemeClr>
            </a:solidFill>
          </a:endParaRPr>
        </a:p>
      </dgm:t>
    </dgm:pt>
    <dgm:pt modelId="{0F85E908-8D12-4CCD-822A-614C8505821C}" type="sibTrans" cxnId="{9D145C86-6BB6-4B91-81D0-9F8F21B99FDD}">
      <dgm:prSet/>
      <dgm:spPr/>
      <dgm:t>
        <a:bodyPr/>
        <a:lstStyle/>
        <a:p>
          <a:endParaRPr lang="en-US">
            <a:solidFill>
              <a:schemeClr val="accent5">
                <a:lumMod val="50000"/>
              </a:schemeClr>
            </a:solidFill>
          </a:endParaRPr>
        </a:p>
      </dgm:t>
    </dgm:pt>
    <dgm:pt modelId="{1E87BE2A-B8AF-4CC1-BF96-84751EFDF58C}">
      <dgm:prSet/>
      <dgm:spPr>
        <a:solidFill>
          <a:schemeClr val="accent4">
            <a:lumMod val="20000"/>
            <a:lumOff val="80000"/>
            <a:alpha val="90000"/>
          </a:schemeClr>
        </a:solidFill>
      </dgm:spPr>
      <dgm:t>
        <a:bodyPr/>
        <a:lstStyle/>
        <a:p>
          <a:r>
            <a:rPr lang="en-US" dirty="0">
              <a:solidFill>
                <a:schemeClr val="accent5">
                  <a:lumMod val="50000"/>
                </a:schemeClr>
              </a:solidFill>
            </a:rPr>
            <a:t>Allowed a</a:t>
          </a:r>
          <a:r>
            <a:rPr lang="en-US" b="0" i="0" baseline="0" dirty="0">
              <a:solidFill>
                <a:schemeClr val="accent5">
                  <a:lumMod val="50000"/>
                </a:schemeClr>
              </a:solidFill>
            </a:rPr>
            <a:t> portion of existing oil and natural gas severance taxes to be divided evenly between the Economic Stabilization Fund and the State Highway Fund. </a:t>
          </a:r>
          <a:endParaRPr lang="en-US" dirty="0">
            <a:solidFill>
              <a:schemeClr val="accent5">
                <a:lumMod val="50000"/>
              </a:schemeClr>
            </a:solidFill>
          </a:endParaRPr>
        </a:p>
      </dgm:t>
    </dgm:pt>
    <dgm:pt modelId="{765A9DEB-2679-4254-9FD9-17A22082DBB9}" type="parTrans" cxnId="{41E80AEF-8AC7-48A1-9FA2-265D2C425538}">
      <dgm:prSet/>
      <dgm:spPr/>
      <dgm:t>
        <a:bodyPr/>
        <a:lstStyle/>
        <a:p>
          <a:endParaRPr lang="en-US">
            <a:solidFill>
              <a:schemeClr val="accent5">
                <a:lumMod val="50000"/>
              </a:schemeClr>
            </a:solidFill>
          </a:endParaRPr>
        </a:p>
      </dgm:t>
    </dgm:pt>
    <dgm:pt modelId="{9FD1CDF4-DBF7-4D2D-AB4A-975B1E7143FF}" type="sibTrans" cxnId="{41E80AEF-8AC7-48A1-9FA2-265D2C425538}">
      <dgm:prSet/>
      <dgm:spPr/>
      <dgm:t>
        <a:bodyPr/>
        <a:lstStyle/>
        <a:p>
          <a:endParaRPr lang="en-US">
            <a:solidFill>
              <a:schemeClr val="accent5">
                <a:lumMod val="50000"/>
              </a:schemeClr>
            </a:solidFill>
          </a:endParaRPr>
        </a:p>
      </dgm:t>
    </dgm:pt>
    <dgm:pt modelId="{7318711E-BD03-4CDE-AB04-34D540C5EA91}">
      <dgm:prSet/>
      <dgm:spPr>
        <a:solidFill>
          <a:schemeClr val="accent4">
            <a:lumMod val="20000"/>
            <a:lumOff val="80000"/>
            <a:alpha val="90000"/>
          </a:schemeClr>
        </a:solidFill>
      </dgm:spPr>
      <dgm:t>
        <a:bodyPr/>
        <a:lstStyle/>
        <a:p>
          <a:r>
            <a:rPr lang="en-US" b="0" i="0" baseline="0" dirty="0">
              <a:solidFill>
                <a:schemeClr val="accent5">
                  <a:lumMod val="50000"/>
                </a:schemeClr>
              </a:solidFill>
            </a:rPr>
            <a:t>Used for “constructing, maintaining, and acquiring rights-of-way for public roadways other than toll roads.”</a:t>
          </a:r>
          <a:endParaRPr lang="en-US" dirty="0">
            <a:solidFill>
              <a:schemeClr val="accent5">
                <a:lumMod val="50000"/>
              </a:schemeClr>
            </a:solidFill>
          </a:endParaRPr>
        </a:p>
      </dgm:t>
    </dgm:pt>
    <dgm:pt modelId="{CC9F7307-C49C-4DC6-921C-30EEE033E680}" type="parTrans" cxnId="{886FA6FE-4634-40A7-9941-0E7B3890E027}">
      <dgm:prSet/>
      <dgm:spPr/>
      <dgm:t>
        <a:bodyPr/>
        <a:lstStyle/>
        <a:p>
          <a:endParaRPr lang="en-US">
            <a:solidFill>
              <a:schemeClr val="accent5">
                <a:lumMod val="50000"/>
              </a:schemeClr>
            </a:solidFill>
          </a:endParaRPr>
        </a:p>
      </dgm:t>
    </dgm:pt>
    <dgm:pt modelId="{71BF5B4D-34CC-4DA3-9E09-4A466990EA48}" type="sibTrans" cxnId="{886FA6FE-4634-40A7-9941-0E7B3890E027}">
      <dgm:prSet/>
      <dgm:spPr/>
      <dgm:t>
        <a:bodyPr/>
        <a:lstStyle/>
        <a:p>
          <a:endParaRPr lang="en-US">
            <a:solidFill>
              <a:schemeClr val="accent5">
                <a:lumMod val="50000"/>
              </a:schemeClr>
            </a:solidFill>
          </a:endParaRPr>
        </a:p>
      </dgm:t>
    </dgm:pt>
    <dgm:pt modelId="{C7191E5D-A6AB-4E96-9C2A-6C53B1F9A403}">
      <dgm:prSet/>
      <dgm:spPr>
        <a:solidFill>
          <a:schemeClr val="accent6"/>
        </a:solidFill>
      </dgm:spPr>
      <dgm:t>
        <a:bodyPr/>
        <a:lstStyle/>
        <a:p>
          <a:r>
            <a:rPr lang="en-US" b="1" dirty="0">
              <a:solidFill>
                <a:schemeClr val="bg1"/>
              </a:solidFill>
            </a:rPr>
            <a:t>Proposition 7:</a:t>
          </a:r>
        </a:p>
      </dgm:t>
    </dgm:pt>
    <dgm:pt modelId="{F99F27AB-CAE2-44CC-9B6E-F258ABB8ADE7}" type="parTrans" cxnId="{1976D93D-076B-4257-8397-C05E2CB7A26F}">
      <dgm:prSet/>
      <dgm:spPr/>
      <dgm:t>
        <a:bodyPr/>
        <a:lstStyle/>
        <a:p>
          <a:endParaRPr lang="en-US">
            <a:solidFill>
              <a:schemeClr val="accent5">
                <a:lumMod val="50000"/>
              </a:schemeClr>
            </a:solidFill>
          </a:endParaRPr>
        </a:p>
      </dgm:t>
    </dgm:pt>
    <dgm:pt modelId="{A42250B2-C668-46AF-9588-0E82B1A5AC44}" type="sibTrans" cxnId="{1976D93D-076B-4257-8397-C05E2CB7A26F}">
      <dgm:prSet/>
      <dgm:spPr/>
      <dgm:t>
        <a:bodyPr/>
        <a:lstStyle/>
        <a:p>
          <a:endParaRPr lang="en-US">
            <a:solidFill>
              <a:schemeClr val="accent5">
                <a:lumMod val="50000"/>
              </a:schemeClr>
            </a:solidFill>
          </a:endParaRPr>
        </a:p>
      </dgm:t>
    </dgm:pt>
    <dgm:pt modelId="{4CA4DF5E-FD40-44F6-BED9-C73773980D22}">
      <dgm:prSet/>
      <dgm:spPr>
        <a:solidFill>
          <a:schemeClr val="accent4">
            <a:lumMod val="20000"/>
            <a:lumOff val="80000"/>
            <a:alpha val="90000"/>
          </a:schemeClr>
        </a:solidFill>
      </dgm:spPr>
      <dgm:t>
        <a:bodyPr/>
        <a:lstStyle/>
        <a:p>
          <a:r>
            <a:rPr lang="en-US" dirty="0">
              <a:solidFill>
                <a:schemeClr val="accent5">
                  <a:lumMod val="50000"/>
                </a:schemeClr>
              </a:solidFill>
            </a:rPr>
            <a:t>$2.5 billion of the net revenue from the state sales and use tax that exceeds the first $28 billion of that revenue is sent to the SHF.</a:t>
          </a:r>
        </a:p>
      </dgm:t>
    </dgm:pt>
    <dgm:pt modelId="{8B32CB76-5A3C-435C-B446-F2C6DF6E5606}" type="parTrans" cxnId="{A22059F1-CFF2-4E2A-92FE-2D2C415DC251}">
      <dgm:prSet/>
      <dgm:spPr/>
      <dgm:t>
        <a:bodyPr/>
        <a:lstStyle/>
        <a:p>
          <a:endParaRPr lang="en-US">
            <a:solidFill>
              <a:schemeClr val="accent5">
                <a:lumMod val="50000"/>
              </a:schemeClr>
            </a:solidFill>
          </a:endParaRPr>
        </a:p>
      </dgm:t>
    </dgm:pt>
    <dgm:pt modelId="{7F45E283-AA1E-4616-9DDB-111E1D82C736}" type="sibTrans" cxnId="{A22059F1-CFF2-4E2A-92FE-2D2C415DC251}">
      <dgm:prSet/>
      <dgm:spPr/>
      <dgm:t>
        <a:bodyPr/>
        <a:lstStyle/>
        <a:p>
          <a:endParaRPr lang="en-US">
            <a:solidFill>
              <a:schemeClr val="accent5">
                <a:lumMod val="50000"/>
              </a:schemeClr>
            </a:solidFill>
          </a:endParaRPr>
        </a:p>
      </dgm:t>
    </dgm:pt>
    <dgm:pt modelId="{DDC87853-0607-464E-9DCB-A5AB125572DC}">
      <dgm:prSet/>
      <dgm:spPr>
        <a:solidFill>
          <a:schemeClr val="accent4">
            <a:lumMod val="20000"/>
            <a:lumOff val="80000"/>
            <a:alpha val="90000"/>
          </a:schemeClr>
        </a:solidFill>
      </dgm:spPr>
      <dgm:t>
        <a:bodyPr/>
        <a:lstStyle/>
        <a:p>
          <a:r>
            <a:rPr lang="en-US" dirty="0">
              <a:solidFill>
                <a:schemeClr val="accent5">
                  <a:lumMod val="50000"/>
                </a:schemeClr>
              </a:solidFill>
            </a:rPr>
            <a:t>35% of motor vehicle sales and rental tax revenue above $5 billion is sent to the SHF.</a:t>
          </a:r>
        </a:p>
      </dgm:t>
    </dgm:pt>
    <dgm:pt modelId="{EB0A9431-4247-4315-B1C4-6384FEA8D403}" type="parTrans" cxnId="{08B3FB2B-A5D9-47A1-B1C9-0CD43F671F57}">
      <dgm:prSet/>
      <dgm:spPr/>
      <dgm:t>
        <a:bodyPr/>
        <a:lstStyle/>
        <a:p>
          <a:endParaRPr lang="en-US">
            <a:solidFill>
              <a:schemeClr val="accent5">
                <a:lumMod val="50000"/>
              </a:schemeClr>
            </a:solidFill>
          </a:endParaRPr>
        </a:p>
      </dgm:t>
    </dgm:pt>
    <dgm:pt modelId="{5C99BD3C-F674-4492-892D-8D6E6A2C3BAD}" type="sibTrans" cxnId="{08B3FB2B-A5D9-47A1-B1C9-0CD43F671F57}">
      <dgm:prSet/>
      <dgm:spPr/>
      <dgm:t>
        <a:bodyPr/>
        <a:lstStyle/>
        <a:p>
          <a:endParaRPr lang="en-US">
            <a:solidFill>
              <a:schemeClr val="accent5">
                <a:lumMod val="50000"/>
              </a:schemeClr>
            </a:solidFill>
          </a:endParaRPr>
        </a:p>
      </dgm:t>
    </dgm:pt>
    <dgm:pt modelId="{6766275A-E734-4E81-A742-67DBBCD6DEE1}" type="pres">
      <dgm:prSet presAssocID="{D3D2B1DB-4AD3-4730-B8FE-4E050874CD76}" presName="Name0" presStyleCnt="0">
        <dgm:presLayoutVars>
          <dgm:dir/>
          <dgm:animLvl val="lvl"/>
          <dgm:resizeHandles val="exact"/>
        </dgm:presLayoutVars>
      </dgm:prSet>
      <dgm:spPr/>
    </dgm:pt>
    <dgm:pt modelId="{7BCCF0C8-C896-4A1A-B853-B7BBD6BE8638}" type="pres">
      <dgm:prSet presAssocID="{D47E1540-AC8C-40B1-AA4D-CE4F0A16EA12}" presName="composite" presStyleCnt="0"/>
      <dgm:spPr/>
    </dgm:pt>
    <dgm:pt modelId="{1B7E81D7-55AD-4839-A55F-6E3A0DDD41B6}" type="pres">
      <dgm:prSet presAssocID="{D47E1540-AC8C-40B1-AA4D-CE4F0A16EA12}" presName="parTx" presStyleLbl="alignNode1" presStyleIdx="0" presStyleCnt="2">
        <dgm:presLayoutVars>
          <dgm:chMax val="0"/>
          <dgm:chPref val="0"/>
          <dgm:bulletEnabled val="1"/>
        </dgm:presLayoutVars>
      </dgm:prSet>
      <dgm:spPr/>
    </dgm:pt>
    <dgm:pt modelId="{677DCC60-893D-414D-9B9E-A9DC82A0D16E}" type="pres">
      <dgm:prSet presAssocID="{D47E1540-AC8C-40B1-AA4D-CE4F0A16EA12}" presName="desTx" presStyleLbl="alignAccFollowNode1" presStyleIdx="0" presStyleCnt="2">
        <dgm:presLayoutVars>
          <dgm:bulletEnabled val="1"/>
        </dgm:presLayoutVars>
      </dgm:prSet>
      <dgm:spPr/>
    </dgm:pt>
    <dgm:pt modelId="{F746422F-0C9E-4C75-990D-9BB5ADF04DCF}" type="pres">
      <dgm:prSet presAssocID="{0F85E908-8D12-4CCD-822A-614C8505821C}" presName="space" presStyleCnt="0"/>
      <dgm:spPr/>
    </dgm:pt>
    <dgm:pt modelId="{7B41AB75-3851-4D59-BE43-624156CC506A}" type="pres">
      <dgm:prSet presAssocID="{C7191E5D-A6AB-4E96-9C2A-6C53B1F9A403}" presName="composite" presStyleCnt="0"/>
      <dgm:spPr/>
    </dgm:pt>
    <dgm:pt modelId="{57E59C59-1EAA-4AC5-83DF-9400C766737A}" type="pres">
      <dgm:prSet presAssocID="{C7191E5D-A6AB-4E96-9C2A-6C53B1F9A403}" presName="parTx" presStyleLbl="alignNode1" presStyleIdx="1" presStyleCnt="2">
        <dgm:presLayoutVars>
          <dgm:chMax val="0"/>
          <dgm:chPref val="0"/>
          <dgm:bulletEnabled val="1"/>
        </dgm:presLayoutVars>
      </dgm:prSet>
      <dgm:spPr/>
    </dgm:pt>
    <dgm:pt modelId="{FE0029B0-639F-4B94-9858-61FF3E541022}" type="pres">
      <dgm:prSet presAssocID="{C7191E5D-A6AB-4E96-9C2A-6C53B1F9A403}" presName="desTx" presStyleLbl="alignAccFollowNode1" presStyleIdx="1" presStyleCnt="2">
        <dgm:presLayoutVars>
          <dgm:bulletEnabled val="1"/>
        </dgm:presLayoutVars>
      </dgm:prSet>
      <dgm:spPr/>
    </dgm:pt>
  </dgm:ptLst>
  <dgm:cxnLst>
    <dgm:cxn modelId="{3538FF0A-5F75-4D57-A748-B30113625358}" type="presOf" srcId="{1E87BE2A-B8AF-4CC1-BF96-84751EFDF58C}" destId="{677DCC60-893D-414D-9B9E-A9DC82A0D16E}" srcOrd="0" destOrd="0" presId="urn:microsoft.com/office/officeart/2005/8/layout/hList1"/>
    <dgm:cxn modelId="{0967020B-D887-459F-B169-DFD10843AA05}" type="presOf" srcId="{D47E1540-AC8C-40B1-AA4D-CE4F0A16EA12}" destId="{1B7E81D7-55AD-4839-A55F-6E3A0DDD41B6}" srcOrd="0" destOrd="0" presId="urn:microsoft.com/office/officeart/2005/8/layout/hList1"/>
    <dgm:cxn modelId="{59BAB016-A799-4F66-A0E6-3ACE47FB991B}" type="presOf" srcId="{C7191E5D-A6AB-4E96-9C2A-6C53B1F9A403}" destId="{57E59C59-1EAA-4AC5-83DF-9400C766737A}" srcOrd="0" destOrd="0" presId="urn:microsoft.com/office/officeart/2005/8/layout/hList1"/>
    <dgm:cxn modelId="{08B3FB2B-A5D9-47A1-B1C9-0CD43F671F57}" srcId="{C7191E5D-A6AB-4E96-9C2A-6C53B1F9A403}" destId="{DDC87853-0607-464E-9DCB-A5AB125572DC}" srcOrd="1" destOrd="0" parTransId="{EB0A9431-4247-4315-B1C4-6384FEA8D403}" sibTransId="{5C99BD3C-F674-4492-892D-8D6E6A2C3BAD}"/>
    <dgm:cxn modelId="{B0EDE230-7ADE-42E7-84CE-65CF7E164637}" type="presOf" srcId="{D3D2B1DB-4AD3-4730-B8FE-4E050874CD76}" destId="{6766275A-E734-4E81-A742-67DBBCD6DEE1}" srcOrd="0" destOrd="0" presId="urn:microsoft.com/office/officeart/2005/8/layout/hList1"/>
    <dgm:cxn modelId="{1976D93D-076B-4257-8397-C05E2CB7A26F}" srcId="{D3D2B1DB-4AD3-4730-B8FE-4E050874CD76}" destId="{C7191E5D-A6AB-4E96-9C2A-6C53B1F9A403}" srcOrd="1" destOrd="0" parTransId="{F99F27AB-CAE2-44CC-9B6E-F258ABB8ADE7}" sibTransId="{A42250B2-C668-46AF-9588-0E82B1A5AC44}"/>
    <dgm:cxn modelId="{29D0B459-14CA-4DD5-8A5C-C59CAAEF345F}" type="presOf" srcId="{DDC87853-0607-464E-9DCB-A5AB125572DC}" destId="{FE0029B0-639F-4B94-9858-61FF3E541022}" srcOrd="0" destOrd="1" presId="urn:microsoft.com/office/officeart/2005/8/layout/hList1"/>
    <dgm:cxn modelId="{9D145C86-6BB6-4B91-81D0-9F8F21B99FDD}" srcId="{D3D2B1DB-4AD3-4730-B8FE-4E050874CD76}" destId="{D47E1540-AC8C-40B1-AA4D-CE4F0A16EA12}" srcOrd="0" destOrd="0" parTransId="{E9FC6345-D989-48E6-AF1F-662A0B996A6E}" sibTransId="{0F85E908-8D12-4CCD-822A-614C8505821C}"/>
    <dgm:cxn modelId="{A2B7E3D2-90A9-466F-89F3-42A894749366}" type="presOf" srcId="{7318711E-BD03-4CDE-AB04-34D540C5EA91}" destId="{677DCC60-893D-414D-9B9E-A9DC82A0D16E}" srcOrd="0" destOrd="1" presId="urn:microsoft.com/office/officeart/2005/8/layout/hList1"/>
    <dgm:cxn modelId="{595EF4E9-C01F-40BE-B95A-CD4AC53104AB}" type="presOf" srcId="{4CA4DF5E-FD40-44F6-BED9-C73773980D22}" destId="{FE0029B0-639F-4B94-9858-61FF3E541022}" srcOrd="0" destOrd="0" presId="urn:microsoft.com/office/officeart/2005/8/layout/hList1"/>
    <dgm:cxn modelId="{41E80AEF-8AC7-48A1-9FA2-265D2C425538}" srcId="{D47E1540-AC8C-40B1-AA4D-CE4F0A16EA12}" destId="{1E87BE2A-B8AF-4CC1-BF96-84751EFDF58C}" srcOrd="0" destOrd="0" parTransId="{765A9DEB-2679-4254-9FD9-17A22082DBB9}" sibTransId="{9FD1CDF4-DBF7-4D2D-AB4A-975B1E7143FF}"/>
    <dgm:cxn modelId="{A22059F1-CFF2-4E2A-92FE-2D2C415DC251}" srcId="{C7191E5D-A6AB-4E96-9C2A-6C53B1F9A403}" destId="{4CA4DF5E-FD40-44F6-BED9-C73773980D22}" srcOrd="0" destOrd="0" parTransId="{8B32CB76-5A3C-435C-B446-F2C6DF6E5606}" sibTransId="{7F45E283-AA1E-4616-9DDB-111E1D82C736}"/>
    <dgm:cxn modelId="{886FA6FE-4634-40A7-9941-0E7B3890E027}" srcId="{D47E1540-AC8C-40B1-AA4D-CE4F0A16EA12}" destId="{7318711E-BD03-4CDE-AB04-34D540C5EA91}" srcOrd="1" destOrd="0" parTransId="{CC9F7307-C49C-4DC6-921C-30EEE033E680}" sibTransId="{71BF5B4D-34CC-4DA3-9E09-4A466990EA48}"/>
    <dgm:cxn modelId="{05DA7E04-32A0-41A3-B34A-F231521380ED}" type="presParOf" srcId="{6766275A-E734-4E81-A742-67DBBCD6DEE1}" destId="{7BCCF0C8-C896-4A1A-B853-B7BBD6BE8638}" srcOrd="0" destOrd="0" presId="urn:microsoft.com/office/officeart/2005/8/layout/hList1"/>
    <dgm:cxn modelId="{9203AD9D-9B3A-4C3F-AD5F-FD1948016F11}" type="presParOf" srcId="{7BCCF0C8-C896-4A1A-B853-B7BBD6BE8638}" destId="{1B7E81D7-55AD-4839-A55F-6E3A0DDD41B6}" srcOrd="0" destOrd="0" presId="urn:microsoft.com/office/officeart/2005/8/layout/hList1"/>
    <dgm:cxn modelId="{C9C29577-97B9-446F-AE8A-7D9DFFC0FC35}" type="presParOf" srcId="{7BCCF0C8-C896-4A1A-B853-B7BBD6BE8638}" destId="{677DCC60-893D-414D-9B9E-A9DC82A0D16E}" srcOrd="1" destOrd="0" presId="urn:microsoft.com/office/officeart/2005/8/layout/hList1"/>
    <dgm:cxn modelId="{1766FB6B-937C-45DD-B4FB-D064AD6ED493}" type="presParOf" srcId="{6766275A-E734-4E81-A742-67DBBCD6DEE1}" destId="{F746422F-0C9E-4C75-990D-9BB5ADF04DCF}" srcOrd="1" destOrd="0" presId="urn:microsoft.com/office/officeart/2005/8/layout/hList1"/>
    <dgm:cxn modelId="{6DB5C03A-8F0A-4CD4-A770-FC6CF5959968}" type="presParOf" srcId="{6766275A-E734-4E81-A742-67DBBCD6DEE1}" destId="{7B41AB75-3851-4D59-BE43-624156CC506A}" srcOrd="2" destOrd="0" presId="urn:microsoft.com/office/officeart/2005/8/layout/hList1"/>
    <dgm:cxn modelId="{21D2B0E4-8B6F-4005-80CF-BCB6AB7227E2}" type="presParOf" srcId="{7B41AB75-3851-4D59-BE43-624156CC506A}" destId="{57E59C59-1EAA-4AC5-83DF-9400C766737A}" srcOrd="0" destOrd="0" presId="urn:microsoft.com/office/officeart/2005/8/layout/hList1"/>
    <dgm:cxn modelId="{AF40CAE7-3CE0-4A6D-B0BA-8769B2F2F7F0}" type="presParOf" srcId="{7B41AB75-3851-4D59-BE43-624156CC506A}" destId="{FE0029B0-639F-4B94-9858-61FF3E54102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14CA24-5A5D-1543-A253-CF51B1E51217}" type="doc">
      <dgm:prSet loTypeId="urn:microsoft.com/office/officeart/2005/8/layout/default" loCatId="" qsTypeId="urn:microsoft.com/office/officeart/2005/8/quickstyle/simple1" qsCatId="simple" csTypeId="urn:microsoft.com/office/officeart/2005/8/colors/colorful1" csCatId="colorful" phldr="1"/>
      <dgm:spPr/>
      <dgm:t>
        <a:bodyPr/>
        <a:lstStyle/>
        <a:p>
          <a:endParaRPr lang="en-US"/>
        </a:p>
      </dgm:t>
    </dgm:pt>
    <dgm:pt modelId="{C8FD1AAC-291F-4F44-9035-E9628F427E5E}">
      <dgm:prSet phldrT="[Text]" custT="1"/>
      <dgm:spPr/>
      <dgm:t>
        <a:bodyPr/>
        <a:lstStyle/>
        <a:p>
          <a:r>
            <a:rPr lang="en-US" sz="4400" dirty="0">
              <a:latin typeface="Arial" panose="020B0604020202020204" pitchFamily="34" charset="0"/>
              <a:cs typeface="Arial" panose="020B0604020202020204" pitchFamily="34" charset="0"/>
            </a:rPr>
            <a:t>MPO</a:t>
          </a:r>
        </a:p>
      </dgm:t>
    </dgm:pt>
    <dgm:pt modelId="{2EF9CC23-3CA8-B745-A935-EAECBDB7D150}" type="parTrans" cxnId="{9440D9D4-1194-2B40-881D-C30D600A5B6B}">
      <dgm:prSet/>
      <dgm:spPr/>
      <dgm:t>
        <a:bodyPr/>
        <a:lstStyle/>
        <a:p>
          <a:endParaRPr lang="en-US" sz="1400">
            <a:latin typeface="Arial" panose="020B0604020202020204" pitchFamily="34" charset="0"/>
            <a:cs typeface="Arial" panose="020B0604020202020204" pitchFamily="34" charset="0"/>
          </a:endParaRPr>
        </a:p>
      </dgm:t>
    </dgm:pt>
    <dgm:pt modelId="{16DAC7C4-3061-5144-8A6C-A4AFD037D395}" type="sibTrans" cxnId="{9440D9D4-1194-2B40-881D-C30D600A5B6B}">
      <dgm:prSet/>
      <dgm:spPr/>
      <dgm:t>
        <a:bodyPr/>
        <a:lstStyle/>
        <a:p>
          <a:endParaRPr lang="en-US" sz="1400">
            <a:latin typeface="Arial" panose="020B0604020202020204" pitchFamily="34" charset="0"/>
            <a:cs typeface="Arial" panose="020B0604020202020204" pitchFamily="34" charset="0"/>
          </a:endParaRPr>
        </a:p>
      </dgm:t>
    </dgm:pt>
    <dgm:pt modelId="{E9AB36EE-242F-6749-B503-95DC21927385}">
      <dgm:prSet phldrT="[Text]" custT="1"/>
      <dgm:spPr/>
      <dgm:t>
        <a:bodyPr/>
        <a:lstStyle/>
        <a:p>
          <a:r>
            <a:rPr lang="en-US" sz="4400" dirty="0">
              <a:latin typeface="Arial" panose="020B0604020202020204" pitchFamily="34" charset="0"/>
              <a:cs typeface="Arial" panose="020B0604020202020204" pitchFamily="34" charset="0"/>
            </a:rPr>
            <a:t>COG</a:t>
          </a:r>
        </a:p>
      </dgm:t>
    </dgm:pt>
    <dgm:pt modelId="{E16E3EDC-C537-6E4A-A0CF-07B55B2896BF}" type="parTrans" cxnId="{6EB71785-DE4E-EF43-A63D-4AB29E0C8E8A}">
      <dgm:prSet/>
      <dgm:spPr/>
      <dgm:t>
        <a:bodyPr/>
        <a:lstStyle/>
        <a:p>
          <a:endParaRPr lang="en-US" sz="1400">
            <a:latin typeface="Arial" panose="020B0604020202020204" pitchFamily="34" charset="0"/>
            <a:cs typeface="Arial" panose="020B0604020202020204" pitchFamily="34" charset="0"/>
          </a:endParaRPr>
        </a:p>
      </dgm:t>
    </dgm:pt>
    <dgm:pt modelId="{BB06FB02-5306-844F-A7A0-A50EFF877697}" type="sibTrans" cxnId="{6EB71785-DE4E-EF43-A63D-4AB29E0C8E8A}">
      <dgm:prSet/>
      <dgm:spPr/>
      <dgm:t>
        <a:bodyPr/>
        <a:lstStyle/>
        <a:p>
          <a:endParaRPr lang="en-US" sz="1400">
            <a:latin typeface="Arial" panose="020B0604020202020204" pitchFamily="34" charset="0"/>
            <a:cs typeface="Arial" panose="020B0604020202020204" pitchFamily="34" charset="0"/>
          </a:endParaRPr>
        </a:p>
      </dgm:t>
    </dgm:pt>
    <dgm:pt modelId="{74D68A91-1EF8-274D-AFE5-C8850BD8A5E2}">
      <dgm:prSet phldrT="[Text]" custT="1"/>
      <dgm:spPr/>
      <dgm:t>
        <a:bodyPr/>
        <a:lstStyle/>
        <a:p>
          <a:r>
            <a:rPr lang="en-US" sz="4400" dirty="0">
              <a:latin typeface="Arial" panose="020B0604020202020204" pitchFamily="34" charset="0"/>
              <a:cs typeface="Arial" panose="020B0604020202020204" pitchFamily="34" charset="0"/>
            </a:rPr>
            <a:t>Toll</a:t>
          </a:r>
        </a:p>
      </dgm:t>
    </dgm:pt>
    <dgm:pt modelId="{E6983FB7-CADC-DB4B-8B11-564C5F7111A2}" type="parTrans" cxnId="{7FF86623-8EB5-3740-8434-4D9A8DDD3974}">
      <dgm:prSet/>
      <dgm:spPr/>
      <dgm:t>
        <a:bodyPr/>
        <a:lstStyle/>
        <a:p>
          <a:endParaRPr lang="en-US" sz="1400">
            <a:latin typeface="Arial" panose="020B0604020202020204" pitchFamily="34" charset="0"/>
            <a:cs typeface="Arial" panose="020B0604020202020204" pitchFamily="34" charset="0"/>
          </a:endParaRPr>
        </a:p>
      </dgm:t>
    </dgm:pt>
    <dgm:pt modelId="{1A7249DD-C2DF-2A42-A1F9-1A1A9F17CEB5}" type="sibTrans" cxnId="{7FF86623-8EB5-3740-8434-4D9A8DDD3974}">
      <dgm:prSet/>
      <dgm:spPr/>
      <dgm:t>
        <a:bodyPr/>
        <a:lstStyle/>
        <a:p>
          <a:endParaRPr lang="en-US" sz="1400">
            <a:latin typeface="Arial" panose="020B0604020202020204" pitchFamily="34" charset="0"/>
            <a:cs typeface="Arial" panose="020B0604020202020204" pitchFamily="34" charset="0"/>
          </a:endParaRPr>
        </a:p>
      </dgm:t>
    </dgm:pt>
    <dgm:pt modelId="{BF5CC365-8AA8-0F4D-9D09-E420476F65DA}">
      <dgm:prSet custT="1"/>
      <dgm:spPr/>
      <dgm:t>
        <a:bodyPr/>
        <a:lstStyle/>
        <a:p>
          <a:r>
            <a:rPr lang="en-US" sz="4400" dirty="0">
              <a:latin typeface="Arial" panose="020B0604020202020204" pitchFamily="34" charset="0"/>
              <a:cs typeface="Arial" panose="020B0604020202020204" pitchFamily="34" charset="0"/>
            </a:rPr>
            <a:t>Transit</a:t>
          </a:r>
        </a:p>
      </dgm:t>
    </dgm:pt>
    <dgm:pt modelId="{44D41941-9283-B04B-9045-88E6F10BDFE0}" type="parTrans" cxnId="{D5A445F8-3368-6148-8A94-5C2BD2B7F81B}">
      <dgm:prSet/>
      <dgm:spPr/>
      <dgm:t>
        <a:bodyPr/>
        <a:lstStyle/>
        <a:p>
          <a:endParaRPr lang="en-US" sz="1400">
            <a:latin typeface="Arial" panose="020B0604020202020204" pitchFamily="34" charset="0"/>
            <a:cs typeface="Arial" panose="020B0604020202020204" pitchFamily="34" charset="0"/>
          </a:endParaRPr>
        </a:p>
      </dgm:t>
    </dgm:pt>
    <dgm:pt modelId="{3F8E30F4-A908-4E40-8205-A1D3E48143CB}" type="sibTrans" cxnId="{D5A445F8-3368-6148-8A94-5C2BD2B7F81B}">
      <dgm:prSet/>
      <dgm:spPr/>
      <dgm:t>
        <a:bodyPr/>
        <a:lstStyle/>
        <a:p>
          <a:endParaRPr lang="en-US" sz="1400">
            <a:latin typeface="Arial" panose="020B0604020202020204" pitchFamily="34" charset="0"/>
            <a:cs typeface="Arial" panose="020B0604020202020204" pitchFamily="34" charset="0"/>
          </a:endParaRPr>
        </a:p>
      </dgm:t>
    </dgm:pt>
    <dgm:pt modelId="{3569EDAF-93EE-5448-B916-5379348BA1C8}">
      <dgm:prSet custT="1"/>
      <dgm:spPr/>
      <dgm:t>
        <a:bodyPr/>
        <a:lstStyle/>
        <a:p>
          <a:r>
            <a:rPr lang="en-US" sz="4400" dirty="0">
              <a:latin typeface="Arial" panose="020B0604020202020204" pitchFamily="34" charset="0"/>
              <a:cs typeface="Arial" panose="020B0604020202020204" pitchFamily="34" charset="0"/>
            </a:rPr>
            <a:t>RMA</a:t>
          </a:r>
        </a:p>
      </dgm:t>
    </dgm:pt>
    <dgm:pt modelId="{2CF352D7-37E2-9B4D-AF01-C7B43B3D2850}" type="parTrans" cxnId="{6804ED08-E031-A54D-8585-3D7B08E3B941}">
      <dgm:prSet/>
      <dgm:spPr/>
      <dgm:t>
        <a:bodyPr/>
        <a:lstStyle/>
        <a:p>
          <a:endParaRPr lang="en-US" sz="1400">
            <a:latin typeface="Arial" panose="020B0604020202020204" pitchFamily="34" charset="0"/>
            <a:cs typeface="Arial" panose="020B0604020202020204" pitchFamily="34" charset="0"/>
          </a:endParaRPr>
        </a:p>
      </dgm:t>
    </dgm:pt>
    <dgm:pt modelId="{F9F2E89A-3C52-9649-9956-19241891B36C}" type="sibTrans" cxnId="{6804ED08-E031-A54D-8585-3D7B08E3B941}">
      <dgm:prSet/>
      <dgm:spPr/>
      <dgm:t>
        <a:bodyPr/>
        <a:lstStyle/>
        <a:p>
          <a:endParaRPr lang="en-US" sz="1400">
            <a:latin typeface="Arial" panose="020B0604020202020204" pitchFamily="34" charset="0"/>
            <a:cs typeface="Arial" panose="020B0604020202020204" pitchFamily="34" charset="0"/>
          </a:endParaRPr>
        </a:p>
      </dgm:t>
    </dgm:pt>
    <dgm:pt modelId="{BE3A20CB-64AC-0546-83F0-6404ACE61F16}">
      <dgm:prSet custT="1"/>
      <dgm:spPr/>
      <dgm:t>
        <a:bodyPr/>
        <a:lstStyle/>
        <a:p>
          <a:r>
            <a:rPr lang="en-US" sz="4400" dirty="0">
              <a:latin typeface="Arial" panose="020B0604020202020204" pitchFamily="34" charset="0"/>
              <a:cs typeface="Arial" panose="020B0604020202020204" pitchFamily="34" charset="0"/>
            </a:rPr>
            <a:t>RTPO</a:t>
          </a:r>
        </a:p>
      </dgm:t>
    </dgm:pt>
    <dgm:pt modelId="{37CE9D5E-C1B3-8449-A3D6-02C78571FB97}" type="parTrans" cxnId="{4D41B8F5-27AE-1242-8AA3-D7BA2B7B4ED2}">
      <dgm:prSet/>
      <dgm:spPr/>
      <dgm:t>
        <a:bodyPr/>
        <a:lstStyle/>
        <a:p>
          <a:endParaRPr lang="en-US" sz="1400">
            <a:latin typeface="Arial" panose="020B0604020202020204" pitchFamily="34" charset="0"/>
            <a:cs typeface="Arial" panose="020B0604020202020204" pitchFamily="34" charset="0"/>
          </a:endParaRPr>
        </a:p>
      </dgm:t>
    </dgm:pt>
    <dgm:pt modelId="{A9464A23-A716-C947-A6B8-9B2B683E3293}" type="sibTrans" cxnId="{4D41B8F5-27AE-1242-8AA3-D7BA2B7B4ED2}">
      <dgm:prSet/>
      <dgm:spPr/>
      <dgm:t>
        <a:bodyPr/>
        <a:lstStyle/>
        <a:p>
          <a:endParaRPr lang="en-US" sz="1400">
            <a:latin typeface="Arial" panose="020B0604020202020204" pitchFamily="34" charset="0"/>
            <a:cs typeface="Arial" panose="020B0604020202020204" pitchFamily="34" charset="0"/>
          </a:endParaRPr>
        </a:p>
      </dgm:t>
    </dgm:pt>
    <dgm:pt modelId="{1650C8CF-BB94-A548-B6CA-52543665B0B0}" type="pres">
      <dgm:prSet presAssocID="{9B14CA24-5A5D-1543-A253-CF51B1E51217}" presName="diagram" presStyleCnt="0">
        <dgm:presLayoutVars>
          <dgm:dir/>
          <dgm:resizeHandles val="exact"/>
        </dgm:presLayoutVars>
      </dgm:prSet>
      <dgm:spPr/>
    </dgm:pt>
    <dgm:pt modelId="{4D823D21-2C11-2E48-9447-CED9C92A6856}" type="pres">
      <dgm:prSet presAssocID="{C8FD1AAC-291F-4F44-9035-E9628F427E5E}" presName="node" presStyleLbl="node1" presStyleIdx="0" presStyleCnt="6" custLinFactNeighborX="-50112">
        <dgm:presLayoutVars>
          <dgm:bulletEnabled val="1"/>
        </dgm:presLayoutVars>
      </dgm:prSet>
      <dgm:spPr/>
    </dgm:pt>
    <dgm:pt modelId="{466202FC-F335-A746-9E8A-A03D2A6A2BAA}" type="pres">
      <dgm:prSet presAssocID="{16DAC7C4-3061-5144-8A6C-A4AFD037D395}" presName="sibTrans" presStyleCnt="0"/>
      <dgm:spPr/>
    </dgm:pt>
    <dgm:pt modelId="{72D662FD-3955-F248-94C4-28DBC95B4CD2}" type="pres">
      <dgm:prSet presAssocID="{E9AB36EE-242F-6749-B503-95DC21927385}" presName="node" presStyleLbl="node1" presStyleIdx="1" presStyleCnt="6" custLinFactNeighborX="0" custLinFactNeighborY="-1520">
        <dgm:presLayoutVars>
          <dgm:bulletEnabled val="1"/>
        </dgm:presLayoutVars>
      </dgm:prSet>
      <dgm:spPr/>
    </dgm:pt>
    <dgm:pt modelId="{0A77B13E-693D-E84A-B41F-C97EB37A2538}" type="pres">
      <dgm:prSet presAssocID="{BB06FB02-5306-844F-A7A0-A50EFF877697}" presName="sibTrans" presStyleCnt="0"/>
      <dgm:spPr/>
    </dgm:pt>
    <dgm:pt modelId="{3ADF6DA5-9094-764E-9C7F-46615FD2DBE0}" type="pres">
      <dgm:prSet presAssocID="{3569EDAF-93EE-5448-B916-5379348BA1C8}" presName="node" presStyleLbl="node1" presStyleIdx="2" presStyleCnt="6">
        <dgm:presLayoutVars>
          <dgm:bulletEnabled val="1"/>
        </dgm:presLayoutVars>
      </dgm:prSet>
      <dgm:spPr/>
    </dgm:pt>
    <dgm:pt modelId="{1A8BA364-158F-1343-845C-964E48E44970}" type="pres">
      <dgm:prSet presAssocID="{F9F2E89A-3C52-9649-9956-19241891B36C}" presName="sibTrans" presStyleCnt="0"/>
      <dgm:spPr/>
    </dgm:pt>
    <dgm:pt modelId="{66134F17-0E5E-0349-9980-E27A4FE62FEC}" type="pres">
      <dgm:prSet presAssocID="{BE3A20CB-64AC-0546-83F0-6404ACE61F16}" presName="node" presStyleLbl="node1" presStyleIdx="3" presStyleCnt="6">
        <dgm:presLayoutVars>
          <dgm:bulletEnabled val="1"/>
        </dgm:presLayoutVars>
      </dgm:prSet>
      <dgm:spPr/>
    </dgm:pt>
    <dgm:pt modelId="{C09A636B-60DF-B542-A901-134BAB61AAA9}" type="pres">
      <dgm:prSet presAssocID="{A9464A23-A716-C947-A6B8-9B2B683E3293}" presName="sibTrans" presStyleCnt="0"/>
      <dgm:spPr/>
    </dgm:pt>
    <dgm:pt modelId="{5B7717F3-6DF9-F642-8B4B-D1E17FC5F5FD}" type="pres">
      <dgm:prSet presAssocID="{74D68A91-1EF8-274D-AFE5-C8850BD8A5E2}" presName="node" presStyleLbl="node1" presStyleIdx="4" presStyleCnt="6" custLinFactNeighborX="0" custLinFactNeighborY="1942">
        <dgm:presLayoutVars>
          <dgm:bulletEnabled val="1"/>
        </dgm:presLayoutVars>
      </dgm:prSet>
      <dgm:spPr/>
    </dgm:pt>
    <dgm:pt modelId="{1BB07D3D-644F-684A-99AD-74F952887011}" type="pres">
      <dgm:prSet presAssocID="{1A7249DD-C2DF-2A42-A1F9-1A1A9F17CEB5}" presName="sibTrans" presStyleCnt="0"/>
      <dgm:spPr/>
    </dgm:pt>
    <dgm:pt modelId="{0E6D0CF0-8541-2544-AD6E-2EFFC70906FF}" type="pres">
      <dgm:prSet presAssocID="{BF5CC365-8AA8-0F4D-9D09-E420476F65DA}" presName="node" presStyleLbl="node1" presStyleIdx="5" presStyleCnt="6" custLinFactNeighborX="0" custLinFactNeighborY="3801">
        <dgm:presLayoutVars>
          <dgm:bulletEnabled val="1"/>
        </dgm:presLayoutVars>
      </dgm:prSet>
      <dgm:spPr/>
    </dgm:pt>
  </dgm:ptLst>
  <dgm:cxnLst>
    <dgm:cxn modelId="{6804ED08-E031-A54D-8585-3D7B08E3B941}" srcId="{9B14CA24-5A5D-1543-A253-CF51B1E51217}" destId="{3569EDAF-93EE-5448-B916-5379348BA1C8}" srcOrd="2" destOrd="0" parTransId="{2CF352D7-37E2-9B4D-AF01-C7B43B3D2850}" sibTransId="{F9F2E89A-3C52-9649-9956-19241891B36C}"/>
    <dgm:cxn modelId="{B803EE1F-19F3-D646-885F-A8C790C130E5}" type="presOf" srcId="{BF5CC365-8AA8-0F4D-9D09-E420476F65DA}" destId="{0E6D0CF0-8541-2544-AD6E-2EFFC70906FF}" srcOrd="0" destOrd="0" presId="urn:microsoft.com/office/officeart/2005/8/layout/default"/>
    <dgm:cxn modelId="{7FF86623-8EB5-3740-8434-4D9A8DDD3974}" srcId="{9B14CA24-5A5D-1543-A253-CF51B1E51217}" destId="{74D68A91-1EF8-274D-AFE5-C8850BD8A5E2}" srcOrd="4" destOrd="0" parTransId="{E6983FB7-CADC-DB4B-8B11-564C5F7111A2}" sibTransId="{1A7249DD-C2DF-2A42-A1F9-1A1A9F17CEB5}"/>
    <dgm:cxn modelId="{A12DF628-1670-2B46-83F9-777CA83B29E9}" type="presOf" srcId="{E9AB36EE-242F-6749-B503-95DC21927385}" destId="{72D662FD-3955-F248-94C4-28DBC95B4CD2}" srcOrd="0" destOrd="0" presId="urn:microsoft.com/office/officeart/2005/8/layout/default"/>
    <dgm:cxn modelId="{950E0A66-D971-D448-B4D9-B0D4488B8079}" type="presOf" srcId="{3569EDAF-93EE-5448-B916-5379348BA1C8}" destId="{3ADF6DA5-9094-764E-9C7F-46615FD2DBE0}" srcOrd="0" destOrd="0" presId="urn:microsoft.com/office/officeart/2005/8/layout/default"/>
    <dgm:cxn modelId="{A6B6B155-BBDD-EB46-9F34-24EBD304A831}" type="presOf" srcId="{9B14CA24-5A5D-1543-A253-CF51B1E51217}" destId="{1650C8CF-BB94-A548-B6CA-52543665B0B0}" srcOrd="0" destOrd="0" presId="urn:microsoft.com/office/officeart/2005/8/layout/default"/>
    <dgm:cxn modelId="{6DE85B77-B0C6-9F4A-A4EA-2877958608D4}" type="presOf" srcId="{74D68A91-1EF8-274D-AFE5-C8850BD8A5E2}" destId="{5B7717F3-6DF9-F642-8B4B-D1E17FC5F5FD}" srcOrd="0" destOrd="0" presId="urn:microsoft.com/office/officeart/2005/8/layout/default"/>
    <dgm:cxn modelId="{6EB71785-DE4E-EF43-A63D-4AB29E0C8E8A}" srcId="{9B14CA24-5A5D-1543-A253-CF51B1E51217}" destId="{E9AB36EE-242F-6749-B503-95DC21927385}" srcOrd="1" destOrd="0" parTransId="{E16E3EDC-C537-6E4A-A0CF-07B55B2896BF}" sibTransId="{BB06FB02-5306-844F-A7A0-A50EFF877697}"/>
    <dgm:cxn modelId="{F162F588-FF59-E941-8866-EB1CFC84E1F4}" type="presOf" srcId="{C8FD1AAC-291F-4F44-9035-E9628F427E5E}" destId="{4D823D21-2C11-2E48-9447-CED9C92A6856}" srcOrd="0" destOrd="0" presId="urn:microsoft.com/office/officeart/2005/8/layout/default"/>
    <dgm:cxn modelId="{A7D1728C-38F5-0943-B036-6215EBEC6B06}" type="presOf" srcId="{BE3A20CB-64AC-0546-83F0-6404ACE61F16}" destId="{66134F17-0E5E-0349-9980-E27A4FE62FEC}" srcOrd="0" destOrd="0" presId="urn:microsoft.com/office/officeart/2005/8/layout/default"/>
    <dgm:cxn modelId="{9440D9D4-1194-2B40-881D-C30D600A5B6B}" srcId="{9B14CA24-5A5D-1543-A253-CF51B1E51217}" destId="{C8FD1AAC-291F-4F44-9035-E9628F427E5E}" srcOrd="0" destOrd="0" parTransId="{2EF9CC23-3CA8-B745-A935-EAECBDB7D150}" sibTransId="{16DAC7C4-3061-5144-8A6C-A4AFD037D395}"/>
    <dgm:cxn modelId="{4D41B8F5-27AE-1242-8AA3-D7BA2B7B4ED2}" srcId="{9B14CA24-5A5D-1543-A253-CF51B1E51217}" destId="{BE3A20CB-64AC-0546-83F0-6404ACE61F16}" srcOrd="3" destOrd="0" parTransId="{37CE9D5E-C1B3-8449-A3D6-02C78571FB97}" sibTransId="{A9464A23-A716-C947-A6B8-9B2B683E3293}"/>
    <dgm:cxn modelId="{D5A445F8-3368-6148-8A94-5C2BD2B7F81B}" srcId="{9B14CA24-5A5D-1543-A253-CF51B1E51217}" destId="{BF5CC365-8AA8-0F4D-9D09-E420476F65DA}" srcOrd="5" destOrd="0" parTransId="{44D41941-9283-B04B-9045-88E6F10BDFE0}" sibTransId="{3F8E30F4-A908-4E40-8205-A1D3E48143CB}"/>
    <dgm:cxn modelId="{8BAC989A-62FA-6E4C-905E-2A13D202FAEA}" type="presParOf" srcId="{1650C8CF-BB94-A548-B6CA-52543665B0B0}" destId="{4D823D21-2C11-2E48-9447-CED9C92A6856}" srcOrd="0" destOrd="0" presId="urn:microsoft.com/office/officeart/2005/8/layout/default"/>
    <dgm:cxn modelId="{EDDB9B3B-9EA2-694E-9361-CBC02AEBDF48}" type="presParOf" srcId="{1650C8CF-BB94-A548-B6CA-52543665B0B0}" destId="{466202FC-F335-A746-9E8A-A03D2A6A2BAA}" srcOrd="1" destOrd="0" presId="urn:microsoft.com/office/officeart/2005/8/layout/default"/>
    <dgm:cxn modelId="{15872BBA-245B-8541-8B06-A664A7AA0853}" type="presParOf" srcId="{1650C8CF-BB94-A548-B6CA-52543665B0B0}" destId="{72D662FD-3955-F248-94C4-28DBC95B4CD2}" srcOrd="2" destOrd="0" presId="urn:microsoft.com/office/officeart/2005/8/layout/default"/>
    <dgm:cxn modelId="{B34A9CC3-F056-6446-9685-8FA05092E7E9}" type="presParOf" srcId="{1650C8CF-BB94-A548-B6CA-52543665B0B0}" destId="{0A77B13E-693D-E84A-B41F-C97EB37A2538}" srcOrd="3" destOrd="0" presId="urn:microsoft.com/office/officeart/2005/8/layout/default"/>
    <dgm:cxn modelId="{5FB2E1CF-1359-DB47-9002-ACE93F89C4BF}" type="presParOf" srcId="{1650C8CF-BB94-A548-B6CA-52543665B0B0}" destId="{3ADF6DA5-9094-764E-9C7F-46615FD2DBE0}" srcOrd="4" destOrd="0" presId="urn:microsoft.com/office/officeart/2005/8/layout/default"/>
    <dgm:cxn modelId="{5C07409E-7A43-8745-9504-366EEF70362A}" type="presParOf" srcId="{1650C8CF-BB94-A548-B6CA-52543665B0B0}" destId="{1A8BA364-158F-1343-845C-964E48E44970}" srcOrd="5" destOrd="0" presId="urn:microsoft.com/office/officeart/2005/8/layout/default"/>
    <dgm:cxn modelId="{B6108F56-18DF-784B-B2F3-B58474E26003}" type="presParOf" srcId="{1650C8CF-BB94-A548-B6CA-52543665B0B0}" destId="{66134F17-0E5E-0349-9980-E27A4FE62FEC}" srcOrd="6" destOrd="0" presId="urn:microsoft.com/office/officeart/2005/8/layout/default"/>
    <dgm:cxn modelId="{4D263E60-EEF9-6741-83CC-DE839E317E98}" type="presParOf" srcId="{1650C8CF-BB94-A548-B6CA-52543665B0B0}" destId="{C09A636B-60DF-B542-A901-134BAB61AAA9}" srcOrd="7" destOrd="0" presId="urn:microsoft.com/office/officeart/2005/8/layout/default"/>
    <dgm:cxn modelId="{1F0663F8-2CC7-0F44-A3B7-3BA4DDDF1F69}" type="presParOf" srcId="{1650C8CF-BB94-A548-B6CA-52543665B0B0}" destId="{5B7717F3-6DF9-F642-8B4B-D1E17FC5F5FD}" srcOrd="8" destOrd="0" presId="urn:microsoft.com/office/officeart/2005/8/layout/default"/>
    <dgm:cxn modelId="{68916350-BB61-7B43-9EFC-EA8230CDE85C}" type="presParOf" srcId="{1650C8CF-BB94-A548-B6CA-52543665B0B0}" destId="{1BB07D3D-644F-684A-99AD-74F952887011}" srcOrd="9" destOrd="0" presId="urn:microsoft.com/office/officeart/2005/8/layout/default"/>
    <dgm:cxn modelId="{7C5DA667-62A1-9E40-874D-F979FFAFB9E8}" type="presParOf" srcId="{1650C8CF-BB94-A548-B6CA-52543665B0B0}" destId="{0E6D0CF0-8541-2544-AD6E-2EFFC70906F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E81D7-55AD-4839-A55F-6E3A0DDD41B6}">
      <dsp:nvSpPr>
        <dsp:cNvPr id="0" name=""/>
        <dsp:cNvSpPr/>
      </dsp:nvSpPr>
      <dsp:spPr>
        <a:xfrm>
          <a:off x="38" y="74812"/>
          <a:ext cx="3685337" cy="54720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bg1"/>
              </a:solidFill>
            </a:rPr>
            <a:t>Proposition 1:</a:t>
          </a:r>
        </a:p>
      </dsp:txBody>
      <dsp:txXfrm>
        <a:off x="38" y="74812"/>
        <a:ext cx="3685337" cy="547200"/>
      </dsp:txXfrm>
    </dsp:sp>
    <dsp:sp modelId="{677DCC60-893D-414D-9B9E-A9DC82A0D16E}">
      <dsp:nvSpPr>
        <dsp:cNvPr id="0" name=""/>
        <dsp:cNvSpPr/>
      </dsp:nvSpPr>
      <dsp:spPr>
        <a:xfrm>
          <a:off x="38" y="622012"/>
          <a:ext cx="3685337" cy="2712059"/>
        </a:xfrm>
        <a:prstGeom prst="rect">
          <a:avLst/>
        </a:prstGeom>
        <a:solidFill>
          <a:schemeClr val="accent4">
            <a:lumMod val="20000"/>
            <a:lumOff val="80000"/>
            <a:alpha val="9000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chemeClr val="accent5">
                  <a:lumMod val="50000"/>
                </a:schemeClr>
              </a:solidFill>
            </a:rPr>
            <a:t>Allowed a</a:t>
          </a:r>
          <a:r>
            <a:rPr lang="en-US" sz="1900" b="0" i="0" kern="1200" baseline="0" dirty="0">
              <a:solidFill>
                <a:schemeClr val="accent5">
                  <a:lumMod val="50000"/>
                </a:schemeClr>
              </a:solidFill>
            </a:rPr>
            <a:t> portion of existing oil and natural gas severance taxes to be divided evenly between the Economic Stabilization Fund and the State Highway Fund. </a:t>
          </a:r>
          <a:endParaRPr lang="en-US" sz="1900" kern="1200" dirty="0">
            <a:solidFill>
              <a:schemeClr val="accent5">
                <a:lumMod val="50000"/>
              </a:schemeClr>
            </a:solidFill>
          </a:endParaRPr>
        </a:p>
        <a:p>
          <a:pPr marL="171450" lvl="1" indent="-171450" algn="l" defTabSz="844550">
            <a:lnSpc>
              <a:spcPct val="90000"/>
            </a:lnSpc>
            <a:spcBef>
              <a:spcPct val="0"/>
            </a:spcBef>
            <a:spcAft>
              <a:spcPct val="15000"/>
            </a:spcAft>
            <a:buChar char="•"/>
          </a:pPr>
          <a:r>
            <a:rPr lang="en-US" sz="1900" b="0" i="0" kern="1200" baseline="0" dirty="0">
              <a:solidFill>
                <a:schemeClr val="accent5">
                  <a:lumMod val="50000"/>
                </a:schemeClr>
              </a:solidFill>
            </a:rPr>
            <a:t>Used for “constructing, maintaining, and acquiring rights-of-way for public roadways other than toll roads.”</a:t>
          </a:r>
          <a:endParaRPr lang="en-US" sz="1900" kern="1200" dirty="0">
            <a:solidFill>
              <a:schemeClr val="accent5">
                <a:lumMod val="50000"/>
              </a:schemeClr>
            </a:solidFill>
          </a:endParaRPr>
        </a:p>
      </dsp:txBody>
      <dsp:txXfrm>
        <a:off x="38" y="622012"/>
        <a:ext cx="3685337" cy="2712059"/>
      </dsp:txXfrm>
    </dsp:sp>
    <dsp:sp modelId="{57E59C59-1EAA-4AC5-83DF-9400C766737A}">
      <dsp:nvSpPr>
        <dsp:cNvPr id="0" name=""/>
        <dsp:cNvSpPr/>
      </dsp:nvSpPr>
      <dsp:spPr>
        <a:xfrm>
          <a:off x="4201323" y="74812"/>
          <a:ext cx="3685337" cy="547200"/>
        </a:xfrm>
        <a:prstGeom prst="rect">
          <a:avLst/>
        </a:prstGeom>
        <a:solidFill>
          <a:schemeClr val="accent6"/>
        </a:solidFill>
        <a:ln w="6350" cap="flat" cmpd="sng" algn="ctr">
          <a:solidFill>
            <a:schemeClr val="accent4">
              <a:hueOff val="0"/>
              <a:satOff val="0"/>
              <a:lumOff val="-1333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bg1"/>
              </a:solidFill>
            </a:rPr>
            <a:t>Proposition 7:</a:t>
          </a:r>
        </a:p>
      </dsp:txBody>
      <dsp:txXfrm>
        <a:off x="4201323" y="74812"/>
        <a:ext cx="3685337" cy="547200"/>
      </dsp:txXfrm>
    </dsp:sp>
    <dsp:sp modelId="{FE0029B0-639F-4B94-9858-61FF3E541022}">
      <dsp:nvSpPr>
        <dsp:cNvPr id="0" name=""/>
        <dsp:cNvSpPr/>
      </dsp:nvSpPr>
      <dsp:spPr>
        <a:xfrm>
          <a:off x="4201323" y="622012"/>
          <a:ext cx="3685337" cy="2712059"/>
        </a:xfrm>
        <a:prstGeom prst="rect">
          <a:avLst/>
        </a:prstGeom>
        <a:solidFill>
          <a:schemeClr val="accent4">
            <a:lumMod val="20000"/>
            <a:lumOff val="80000"/>
            <a:alpha val="90000"/>
          </a:schemeClr>
        </a:solidFill>
        <a:ln w="6350" cap="flat" cmpd="sng" algn="ctr">
          <a:solidFill>
            <a:schemeClr val="accent4">
              <a:tint val="40000"/>
              <a:alpha val="90000"/>
              <a:hueOff val="0"/>
              <a:satOff val="0"/>
              <a:lumOff val="-231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chemeClr val="accent5">
                  <a:lumMod val="50000"/>
                </a:schemeClr>
              </a:solidFill>
            </a:rPr>
            <a:t>$2.5 billion of the net revenue from the state sales and use tax that exceeds the first $28 billion of that revenue is sent to the SHF.</a:t>
          </a:r>
        </a:p>
        <a:p>
          <a:pPr marL="171450" lvl="1" indent="-171450" algn="l" defTabSz="844550">
            <a:lnSpc>
              <a:spcPct val="90000"/>
            </a:lnSpc>
            <a:spcBef>
              <a:spcPct val="0"/>
            </a:spcBef>
            <a:spcAft>
              <a:spcPct val="15000"/>
            </a:spcAft>
            <a:buChar char="•"/>
          </a:pPr>
          <a:r>
            <a:rPr lang="en-US" sz="1900" kern="1200" dirty="0">
              <a:solidFill>
                <a:schemeClr val="accent5">
                  <a:lumMod val="50000"/>
                </a:schemeClr>
              </a:solidFill>
            </a:rPr>
            <a:t>35% of motor vehicle sales and rental tax revenue above $5 billion is sent to the SHF.</a:t>
          </a:r>
        </a:p>
      </dsp:txBody>
      <dsp:txXfrm>
        <a:off x="4201323" y="622012"/>
        <a:ext cx="3685337" cy="27120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23D21-2C11-2E48-9447-CED9C92A6856}">
      <dsp:nvSpPr>
        <dsp:cNvPr id="0" name=""/>
        <dsp:cNvSpPr/>
      </dsp:nvSpPr>
      <dsp:spPr>
        <a:xfrm>
          <a:off x="0" y="29170"/>
          <a:ext cx="2464593" cy="147875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Arial" panose="020B0604020202020204" pitchFamily="34" charset="0"/>
              <a:cs typeface="Arial" panose="020B0604020202020204" pitchFamily="34" charset="0"/>
            </a:rPr>
            <a:t>MPO</a:t>
          </a:r>
        </a:p>
      </dsp:txBody>
      <dsp:txXfrm>
        <a:off x="0" y="29170"/>
        <a:ext cx="2464593" cy="1478756"/>
      </dsp:txXfrm>
    </dsp:sp>
    <dsp:sp modelId="{72D662FD-3955-F248-94C4-28DBC95B4CD2}">
      <dsp:nvSpPr>
        <dsp:cNvPr id="0" name=""/>
        <dsp:cNvSpPr/>
      </dsp:nvSpPr>
      <dsp:spPr>
        <a:xfrm>
          <a:off x="2711053" y="6692"/>
          <a:ext cx="2464593" cy="147875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Arial" panose="020B0604020202020204" pitchFamily="34" charset="0"/>
              <a:cs typeface="Arial" panose="020B0604020202020204" pitchFamily="34" charset="0"/>
            </a:rPr>
            <a:t>COG</a:t>
          </a:r>
        </a:p>
      </dsp:txBody>
      <dsp:txXfrm>
        <a:off x="2711053" y="6692"/>
        <a:ext cx="2464593" cy="1478756"/>
      </dsp:txXfrm>
    </dsp:sp>
    <dsp:sp modelId="{3ADF6DA5-9094-764E-9C7F-46615FD2DBE0}">
      <dsp:nvSpPr>
        <dsp:cNvPr id="0" name=""/>
        <dsp:cNvSpPr/>
      </dsp:nvSpPr>
      <dsp:spPr>
        <a:xfrm>
          <a:off x="5422106" y="29170"/>
          <a:ext cx="2464593" cy="147875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Arial" panose="020B0604020202020204" pitchFamily="34" charset="0"/>
              <a:cs typeface="Arial" panose="020B0604020202020204" pitchFamily="34" charset="0"/>
            </a:rPr>
            <a:t>RMA</a:t>
          </a:r>
        </a:p>
      </dsp:txBody>
      <dsp:txXfrm>
        <a:off x="5422106" y="29170"/>
        <a:ext cx="2464593" cy="1478756"/>
      </dsp:txXfrm>
    </dsp:sp>
    <dsp:sp modelId="{66134F17-0E5E-0349-9980-E27A4FE62FEC}">
      <dsp:nvSpPr>
        <dsp:cNvPr id="0" name=""/>
        <dsp:cNvSpPr/>
      </dsp:nvSpPr>
      <dsp:spPr>
        <a:xfrm>
          <a:off x="0" y="1754385"/>
          <a:ext cx="2464593" cy="147875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Arial" panose="020B0604020202020204" pitchFamily="34" charset="0"/>
              <a:cs typeface="Arial" panose="020B0604020202020204" pitchFamily="34" charset="0"/>
            </a:rPr>
            <a:t>RTPO</a:t>
          </a:r>
        </a:p>
      </dsp:txBody>
      <dsp:txXfrm>
        <a:off x="0" y="1754385"/>
        <a:ext cx="2464593" cy="1478756"/>
      </dsp:txXfrm>
    </dsp:sp>
    <dsp:sp modelId="{5B7717F3-6DF9-F642-8B4B-D1E17FC5F5FD}">
      <dsp:nvSpPr>
        <dsp:cNvPr id="0" name=""/>
        <dsp:cNvSpPr/>
      </dsp:nvSpPr>
      <dsp:spPr>
        <a:xfrm>
          <a:off x="2711053" y="1783103"/>
          <a:ext cx="2464593" cy="147875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Arial" panose="020B0604020202020204" pitchFamily="34" charset="0"/>
              <a:cs typeface="Arial" panose="020B0604020202020204" pitchFamily="34" charset="0"/>
            </a:rPr>
            <a:t>Toll</a:t>
          </a:r>
        </a:p>
      </dsp:txBody>
      <dsp:txXfrm>
        <a:off x="2711053" y="1783103"/>
        <a:ext cx="2464593" cy="1478756"/>
      </dsp:txXfrm>
    </dsp:sp>
    <dsp:sp modelId="{0E6D0CF0-8541-2544-AD6E-2EFFC70906FF}">
      <dsp:nvSpPr>
        <dsp:cNvPr id="0" name=""/>
        <dsp:cNvSpPr/>
      </dsp:nvSpPr>
      <dsp:spPr>
        <a:xfrm>
          <a:off x="5422106" y="1783555"/>
          <a:ext cx="2464593" cy="147875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Arial" panose="020B0604020202020204" pitchFamily="34" charset="0"/>
              <a:cs typeface="Arial" panose="020B0604020202020204" pitchFamily="34" charset="0"/>
            </a:rPr>
            <a:t>Transit</a:t>
          </a:r>
        </a:p>
      </dsp:txBody>
      <dsp:txXfrm>
        <a:off x="5422106" y="1783555"/>
        <a:ext cx="2464593" cy="147875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F2C0890-31B7-2941-9924-5642D28D6723}" type="datetimeFigureOut">
              <a:rPr lang="en-US" smtClean="0"/>
              <a:t>5/3/2023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9C8451D-E932-ED40-9005-BD34803402E3}" type="slidenum">
              <a:rPr lang="en-US" smtClean="0"/>
              <a:t>‹#›</a:t>
            </a:fld>
            <a:endParaRPr lang="en-US"/>
          </a:p>
        </p:txBody>
      </p:sp>
    </p:spTree>
    <p:extLst>
      <p:ext uri="{BB962C8B-B14F-4D97-AF65-F5344CB8AC3E}">
        <p14:creationId xmlns:p14="http://schemas.microsoft.com/office/powerpoint/2010/main" val="2027169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405118E-BA6F-BB43-9917-4069500B58EB}" type="datetimeFigureOut">
              <a:rPr lang="en-US" smtClean="0"/>
              <a:t>5/3/2023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C1EDEE6-97BB-6D4F-8B84-AC5A03218C37}" type="slidenum">
              <a:rPr lang="en-US" smtClean="0"/>
              <a:t>‹#›</a:t>
            </a:fld>
            <a:endParaRPr lang="en-US"/>
          </a:p>
        </p:txBody>
      </p:sp>
    </p:spTree>
    <p:extLst>
      <p:ext uri="{BB962C8B-B14F-4D97-AF65-F5344CB8AC3E}">
        <p14:creationId xmlns:p14="http://schemas.microsoft.com/office/powerpoint/2010/main" val="116366349"/>
      </p:ext>
    </p:extLst>
  </p:cSld>
  <p:clrMap bg1="lt1" tx1="dk1" bg2="lt2" tx2="dk2" accent1="accent1" accent2="accent2" accent3="accent3" accent4="accent4" accent5="accent5" accent6="accent6" hlink="hlink" folHlink="folHlink"/>
  <p:notesStyle>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bcexpressway.org/" TargetMode="External"/><Relationship Id="rId3" Type="http://schemas.openxmlformats.org/officeDocument/2006/relationships/hyperlink" Target="https://www.txtag.org/txtagstorefront/en/" TargetMode="External"/><Relationship Id="rId7" Type="http://schemas.openxmlformats.org/officeDocument/2006/relationships/hyperlink" Target="https://drive288.com/"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ridemetro.org/Pages/HOVandHOTLanes.aspx" TargetMode="External"/><Relationship Id="rId5" Type="http://schemas.openxmlformats.org/officeDocument/2006/relationships/hyperlink" Target="https://www.mctx.org/departments/departments_l_-_p/montgomery_county_toll_road_authority/index.php" TargetMode="External"/><Relationship Id="rId4" Type="http://schemas.openxmlformats.org/officeDocument/2006/relationships/hyperlink" Target="https://www.fbctra.com/"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1EDEE6-97BB-6D4F-8B84-AC5A03218C37}" type="slidenum">
              <a:rPr lang="en-US" smtClean="0"/>
              <a:t>1</a:t>
            </a:fld>
            <a:endParaRPr lang="en-US"/>
          </a:p>
        </p:txBody>
      </p:sp>
    </p:spTree>
    <p:extLst>
      <p:ext uri="{BB962C8B-B14F-4D97-AF65-F5344CB8AC3E}">
        <p14:creationId xmlns:p14="http://schemas.microsoft.com/office/powerpoint/2010/main" val="1999047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 typeface="Arial" panose="020B0604020202020204" pitchFamily="34" charset="0"/>
              <a:buChar char="•"/>
            </a:pPr>
            <a:r>
              <a:rPr lang="en-US" sz="1200" dirty="0"/>
              <a:t>Plan: engineering, ROW acquisition, research</a:t>
            </a:r>
          </a:p>
          <a:p>
            <a:pPr marL="291179" indent="-291179">
              <a:buFont typeface="Arial" panose="020B0604020202020204" pitchFamily="34" charset="0"/>
              <a:buChar char="•"/>
            </a:pPr>
            <a:r>
              <a:rPr lang="en-US" sz="1200" dirty="0"/>
              <a:t>Build: new and existing highway projects</a:t>
            </a:r>
          </a:p>
          <a:p>
            <a:pPr marL="291179" indent="-291179">
              <a:buFont typeface="Arial" panose="020B0604020202020204" pitchFamily="34" charset="0"/>
              <a:buChar char="•"/>
            </a:pPr>
            <a:r>
              <a:rPr lang="en-US" sz="1200" dirty="0"/>
              <a:t>Maintain: new and existing highway projects (Preservation), routine maintenance</a:t>
            </a:r>
          </a:p>
          <a:p>
            <a:pPr marL="291179" indent="-291179">
              <a:buFont typeface="Arial" panose="020B0604020202020204" pitchFamily="34" charset="0"/>
              <a:buChar char="•"/>
            </a:pPr>
            <a:r>
              <a:rPr lang="en-US" sz="1200" dirty="0"/>
              <a:t>Use: public transportation, travel, traffic safety</a:t>
            </a:r>
          </a:p>
          <a:p>
            <a:pPr marL="291179" indent="-291179">
              <a:buFont typeface="Arial" panose="020B0604020202020204" pitchFamily="34" charset="0"/>
              <a:buChar char="•"/>
            </a:pPr>
            <a:r>
              <a:rPr lang="en-US" sz="1200" dirty="0"/>
              <a:t>Manage: support services, information resources, administration</a:t>
            </a:r>
          </a:p>
          <a:p>
            <a:pPr marL="291179" indent="-291179">
              <a:buFont typeface="Arial" panose="020B0604020202020204" pitchFamily="34" charset="0"/>
              <a:buChar char="•"/>
            </a:pPr>
            <a:r>
              <a:rPr lang="en-US" sz="1200" dirty="0"/>
              <a:t>Prop1 &amp; Prop 7 Project Development &amp; Delivery</a:t>
            </a:r>
          </a:p>
          <a:p>
            <a:pPr marL="291179" indent="-291179">
              <a:buFont typeface="Arial" panose="020B0604020202020204" pitchFamily="34" charset="0"/>
              <a:buChar char="•"/>
            </a:pPr>
            <a:r>
              <a:rPr lang="en-US" sz="1200" dirty="0"/>
              <a:t>Debt Service</a:t>
            </a:r>
          </a:p>
          <a:p>
            <a:pPr marL="291179" indent="-291179">
              <a:buFont typeface="Arial" panose="020B0604020202020204" pitchFamily="34" charset="0"/>
              <a:buChar char="•"/>
            </a:pPr>
            <a:r>
              <a:rPr lang="en-US" sz="1200" dirty="0"/>
              <a:t>Other agency and fund transfers</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$13.0B</a:t>
            </a:r>
          </a:p>
        </p:txBody>
      </p:sp>
      <p:sp>
        <p:nvSpPr>
          <p:cNvPr id="4" name="Slide Number Placeholder 3"/>
          <p:cNvSpPr>
            <a:spLocks noGrp="1"/>
          </p:cNvSpPr>
          <p:nvPr>
            <p:ph type="sldNum" sz="quarter" idx="5"/>
          </p:nvPr>
        </p:nvSpPr>
        <p:spPr/>
        <p:txBody>
          <a:bodyPr/>
          <a:lstStyle/>
          <a:p>
            <a:fld id="{BC1EDEE6-97BB-6D4F-8B84-AC5A03218C37}" type="slidenum">
              <a:rPr lang="en-US" smtClean="0"/>
              <a:t>10</a:t>
            </a:fld>
            <a:endParaRPr lang="en-US"/>
          </a:p>
        </p:txBody>
      </p:sp>
    </p:spTree>
    <p:extLst>
      <p:ext uri="{BB962C8B-B14F-4D97-AF65-F5344CB8AC3E}">
        <p14:creationId xmlns:p14="http://schemas.microsoft.com/office/powerpoint/2010/main" val="2679818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8813">
              <a:defRPr/>
            </a:pPr>
            <a:r>
              <a:rPr lang="en-US" altLang="en-US" sz="1200" dirty="0">
                <a:latin typeface="Arial" panose="020B0604020202020204" pitchFamily="34" charset="0"/>
                <a:ea typeface="ＭＳ Ｐゴシック" panose="020B0600070205080204" pitchFamily="34" charset="-128"/>
              </a:rPr>
              <a:t>It’s important to think about transportation planning as ONE process with several different partners. </a:t>
            </a:r>
          </a:p>
          <a:p>
            <a:endParaRPr lang="en-US" dirty="0"/>
          </a:p>
        </p:txBody>
      </p:sp>
      <p:sp>
        <p:nvSpPr>
          <p:cNvPr id="4" name="Slide Number Placeholder 3"/>
          <p:cNvSpPr>
            <a:spLocks noGrp="1"/>
          </p:cNvSpPr>
          <p:nvPr>
            <p:ph type="sldNum" sz="quarter" idx="5"/>
          </p:nvPr>
        </p:nvSpPr>
        <p:spPr/>
        <p:txBody>
          <a:bodyPr/>
          <a:lstStyle/>
          <a:p>
            <a:fld id="{BC1EDEE6-97BB-6D4F-8B84-AC5A03218C37}" type="slidenum">
              <a:rPr lang="en-US" smtClean="0"/>
              <a:t>11</a:t>
            </a:fld>
            <a:endParaRPr lang="en-US"/>
          </a:p>
        </p:txBody>
      </p:sp>
    </p:spTree>
    <p:extLst>
      <p:ext uri="{BB962C8B-B14F-4D97-AF65-F5344CB8AC3E}">
        <p14:creationId xmlns:p14="http://schemas.microsoft.com/office/powerpoint/2010/main" val="3662947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Arial" panose="020B0604020202020204" pitchFamily="34" charset="0"/>
                <a:ea typeface="ＭＳ Ｐゴシック" panose="020B0600070205080204" pitchFamily="34" charset="-128"/>
              </a:rPr>
              <a:t>Others: Within Chapter 391 of the Local Government Code, there is reference to the formation of “sub-regional” planning commission. In past years, several “sub-regional” planning commissions were established by local </a:t>
            </a:r>
            <a:r>
              <a:rPr lang="en-US" altLang="en-US" sz="1200" dirty="0" err="1">
                <a:latin typeface="Arial" panose="020B0604020202020204" pitchFamily="34" charset="0"/>
                <a:ea typeface="ＭＳ Ｐゴシック" panose="020B0600070205080204" pitchFamily="34" charset="-128"/>
              </a:rPr>
              <a:t>officals</a:t>
            </a:r>
            <a:r>
              <a:rPr lang="en-US" altLang="en-US" sz="1200" dirty="0">
                <a:latin typeface="Arial" panose="020B0604020202020204" pitchFamily="34" charset="0"/>
                <a:ea typeface="ＭＳ Ｐゴシック" panose="020B0600070205080204" pitchFamily="34" charset="-128"/>
              </a:rPr>
              <a:t>.  These include: the Eastern Central Texas, </a:t>
            </a:r>
            <a:r>
              <a:rPr lang="en-US" altLang="en-US" sz="1200" dirty="0" err="1">
                <a:latin typeface="Arial" panose="020B0604020202020204" pitchFamily="34" charset="0"/>
                <a:ea typeface="ＭＳ Ｐゴシック" panose="020B0600070205080204" pitchFamily="34" charset="-128"/>
              </a:rPr>
              <a:t>Trinty</a:t>
            </a:r>
            <a:r>
              <a:rPr lang="en-US" altLang="en-US" sz="1200" dirty="0">
                <a:latin typeface="Arial" panose="020B0604020202020204" pitchFamily="34" charset="0"/>
                <a:ea typeface="ＭＳ Ｐゴシック" panose="020B0600070205080204" pitchFamily="34" charset="-128"/>
              </a:rPr>
              <a:t> Neches Texas, Piney Woods, Waller County Texas, </a:t>
            </a:r>
            <a:r>
              <a:rPr lang="en-US" altLang="en-US" sz="1200" dirty="0" err="1">
                <a:latin typeface="Arial" panose="020B0604020202020204" pitchFamily="34" charset="0"/>
                <a:ea typeface="ＭＳ Ｐゴシック" panose="020B0600070205080204" pitchFamily="34" charset="-128"/>
              </a:rPr>
              <a:t>Attoyac</a:t>
            </a:r>
            <a:r>
              <a:rPr lang="en-US" altLang="en-US" sz="1200" dirty="0">
                <a:latin typeface="Arial" panose="020B0604020202020204" pitchFamily="34" charset="0"/>
                <a:ea typeface="ＭＳ Ｐゴシック" panose="020B0600070205080204" pitchFamily="34" charset="-128"/>
              </a:rPr>
              <a:t>, South Central Texas, AGRO, Big Bend, and Grimes County Sub-Regional Planning Commissions. </a:t>
            </a:r>
            <a:endParaRPr lang="en-US" sz="1200" dirty="0"/>
          </a:p>
        </p:txBody>
      </p:sp>
      <p:sp>
        <p:nvSpPr>
          <p:cNvPr id="4" name="Slide Number Placeholder 3"/>
          <p:cNvSpPr>
            <a:spLocks noGrp="1"/>
          </p:cNvSpPr>
          <p:nvPr>
            <p:ph type="sldNum" sz="quarter" idx="5"/>
          </p:nvPr>
        </p:nvSpPr>
        <p:spPr/>
        <p:txBody>
          <a:bodyPr/>
          <a:lstStyle/>
          <a:p>
            <a:fld id="{BC1EDEE6-97BB-6D4F-8B84-AC5A03218C37}" type="slidenum">
              <a:rPr lang="en-US" smtClean="0"/>
              <a:t>12</a:t>
            </a:fld>
            <a:endParaRPr lang="en-US"/>
          </a:p>
        </p:txBody>
      </p:sp>
    </p:spTree>
    <p:extLst>
      <p:ext uri="{BB962C8B-B14F-4D97-AF65-F5344CB8AC3E}">
        <p14:creationId xmlns:p14="http://schemas.microsoft.com/office/powerpoint/2010/main" val="706307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Transportation planning in Texas occurs in both rural and urban areas. MPOs are federally mandated and funded to address regional planning needs. Composed of local elected officials and representatives of state agencies, MPOs ensure that transportation planning in urban areas is developed cooperatively and guided by local and public input. MPOs work to balance the planning needs of local communities with the need for statewide connectivity, putting some of the planning process back in the hands of locals. </a:t>
            </a:r>
          </a:p>
          <a:p>
            <a:endParaRPr lang="en-US" sz="1200" dirty="0"/>
          </a:p>
          <a:p>
            <a:pPr defTabSz="698813"/>
            <a:r>
              <a:rPr lang="en-US" sz="1200" dirty="0"/>
              <a:t>MPOs receive funding through federal, state, and local sources for their operation. Federal transportation funds are channeled through TxDOT to the MPOs, but state and local governmental entities may also support MPO planning activities with matching grants, employee salaries and benefits, contract oversight, information technology services, and more. </a:t>
            </a:r>
          </a:p>
          <a:p>
            <a:endParaRPr lang="en-US" sz="1200" dirty="0"/>
          </a:p>
          <a:p>
            <a:r>
              <a:rPr lang="en-US" sz="1200" dirty="0"/>
              <a:t>Only first 2 bullets</a:t>
            </a:r>
          </a:p>
        </p:txBody>
      </p:sp>
      <p:sp>
        <p:nvSpPr>
          <p:cNvPr id="4" name="Slide Number Placeholder 3"/>
          <p:cNvSpPr>
            <a:spLocks noGrp="1"/>
          </p:cNvSpPr>
          <p:nvPr>
            <p:ph type="sldNum" sz="quarter" idx="5"/>
          </p:nvPr>
        </p:nvSpPr>
        <p:spPr/>
        <p:txBody>
          <a:bodyPr/>
          <a:lstStyle/>
          <a:p>
            <a:fld id="{BC1EDEE6-97BB-6D4F-8B84-AC5A03218C37}" type="slidenum">
              <a:rPr lang="en-US" smtClean="0"/>
              <a:t>13</a:t>
            </a:fld>
            <a:endParaRPr lang="en-US"/>
          </a:p>
        </p:txBody>
      </p:sp>
    </p:spTree>
    <p:extLst>
      <p:ext uri="{BB962C8B-B14F-4D97-AF65-F5344CB8AC3E}">
        <p14:creationId xmlns:p14="http://schemas.microsoft.com/office/powerpoint/2010/main" val="149209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Some MPOs are stand-alone agencies, while some are found within other agencies such as cities, counties, or councils of governments. The governance of the MPO resides internally within its policy board, which is free to adopt policy, bylaws, and organizational procedures. MPOs typically also form advisory boards and committees to assist them in their decision-making process.</a:t>
            </a:r>
          </a:p>
        </p:txBody>
      </p:sp>
      <p:sp>
        <p:nvSpPr>
          <p:cNvPr id="4" name="Slide Number Placeholder 3"/>
          <p:cNvSpPr>
            <a:spLocks noGrp="1"/>
          </p:cNvSpPr>
          <p:nvPr>
            <p:ph type="sldNum" sz="quarter" idx="5"/>
          </p:nvPr>
        </p:nvSpPr>
        <p:spPr/>
        <p:txBody>
          <a:bodyPr/>
          <a:lstStyle/>
          <a:p>
            <a:fld id="{BC1EDEE6-97BB-6D4F-8B84-AC5A03218C37}" type="slidenum">
              <a:rPr lang="en-US" smtClean="0"/>
              <a:t>14</a:t>
            </a:fld>
            <a:endParaRPr lang="en-US"/>
          </a:p>
        </p:txBody>
      </p:sp>
    </p:spTree>
    <p:extLst>
      <p:ext uri="{BB962C8B-B14F-4D97-AF65-F5344CB8AC3E}">
        <p14:creationId xmlns:p14="http://schemas.microsoft.com/office/powerpoint/2010/main" val="3677366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1EDEE6-97BB-6D4F-8B84-AC5A03218C37}" type="slidenum">
              <a:rPr lang="en-US" smtClean="0"/>
              <a:t>15</a:t>
            </a:fld>
            <a:endParaRPr lang="en-US"/>
          </a:p>
        </p:txBody>
      </p:sp>
    </p:spTree>
    <p:extLst>
      <p:ext uri="{BB962C8B-B14F-4D97-AF65-F5344CB8AC3E}">
        <p14:creationId xmlns:p14="http://schemas.microsoft.com/office/powerpoint/2010/main" val="497980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EDEE6-97BB-6D4F-8B84-AC5A03218C37}" type="slidenum">
              <a:rPr lang="en-US" smtClean="0"/>
              <a:t>16</a:t>
            </a:fld>
            <a:endParaRPr lang="en-US"/>
          </a:p>
        </p:txBody>
      </p:sp>
    </p:spTree>
    <p:extLst>
      <p:ext uri="{BB962C8B-B14F-4D97-AF65-F5344CB8AC3E}">
        <p14:creationId xmlns:p14="http://schemas.microsoft.com/office/powerpoint/2010/main" val="4236000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EDEE6-97BB-6D4F-8B84-AC5A03218C37}" type="slidenum">
              <a:rPr lang="en-US" smtClean="0"/>
              <a:t>17</a:t>
            </a:fld>
            <a:endParaRPr lang="en-US"/>
          </a:p>
        </p:txBody>
      </p:sp>
    </p:spTree>
    <p:extLst>
      <p:ext uri="{BB962C8B-B14F-4D97-AF65-F5344CB8AC3E}">
        <p14:creationId xmlns:p14="http://schemas.microsoft.com/office/powerpoint/2010/main" val="2886074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Arial" panose="020B0604020202020204" pitchFamily="34" charset="0"/>
                <a:ea typeface="ＭＳ Ｐゴシック" panose="020B0600070205080204" pitchFamily="34" charset="-128"/>
              </a:rPr>
              <a:t>There are 24 COGs, RPCs, we will refer to all of these as COGs.</a:t>
            </a:r>
          </a:p>
          <a:p>
            <a:endParaRPr lang="en-US" altLang="en-US" sz="1200" dirty="0">
              <a:latin typeface="Arial" panose="020B0604020202020204" pitchFamily="34" charset="0"/>
              <a:ea typeface="ＭＳ Ｐゴシック" panose="020B0600070205080204" pitchFamily="34" charset="-128"/>
            </a:endParaRPr>
          </a:p>
          <a:p>
            <a:r>
              <a:rPr lang="en-US" altLang="en-US" sz="1200" dirty="0">
                <a:latin typeface="Arial" panose="020B0604020202020204" pitchFamily="34" charset="0"/>
                <a:ea typeface="ＭＳ Ｐゴシック" panose="020B0600070205080204" pitchFamily="34" charset="-128"/>
              </a:rPr>
              <a:t>COGs /RPC, by definition and original purpose, are focused on transportation planning. But as we know many MPOs are housed in COGs and share staff and expertise, and many cases may be the primary transportation planning entity for the region. </a:t>
            </a:r>
          </a:p>
          <a:p>
            <a:endParaRPr lang="en-US" altLang="en-US" sz="1200" dirty="0">
              <a:latin typeface="Arial" panose="020B0604020202020204" pitchFamily="34" charset="0"/>
              <a:ea typeface="ＭＳ Ｐゴシック" panose="020B0600070205080204" pitchFamily="34" charset="-128"/>
            </a:endParaRPr>
          </a:p>
          <a:p>
            <a:r>
              <a:rPr lang="en-US" altLang="en-US" sz="1200" dirty="0">
                <a:latin typeface="Arial" panose="020B0604020202020204" pitchFamily="34" charset="0"/>
                <a:ea typeface="ＭＳ Ｐゴシック" panose="020B0600070205080204" pitchFamily="34" charset="-128"/>
              </a:rPr>
              <a:t>There are 16 Cogs that have passed resolutions, either supporting RPOs, or establishing themselves as the RPO for their region.</a:t>
            </a:r>
          </a:p>
          <a:p>
            <a:endParaRPr lang="en-US" altLang="en-US" sz="1200" dirty="0">
              <a:latin typeface="Arial" panose="020B0604020202020204" pitchFamily="34" charset="0"/>
              <a:ea typeface="ＭＳ Ｐゴシック" panose="020B0600070205080204" pitchFamily="34" charset="-128"/>
            </a:endParaRPr>
          </a:p>
          <a:p>
            <a:r>
              <a:rPr lang="en-US" altLang="en-US" sz="1200" dirty="0">
                <a:latin typeface="Arial" panose="020B0604020202020204" pitchFamily="34" charset="0"/>
                <a:ea typeface="ＭＳ Ｐゴシック" panose="020B0600070205080204" pitchFamily="34" charset="-128"/>
              </a:rPr>
              <a:t>Not all of the 16 COGs have active RPOs.</a:t>
            </a:r>
          </a:p>
          <a:p>
            <a:endParaRPr lang="en-US" dirty="0"/>
          </a:p>
        </p:txBody>
      </p:sp>
      <p:sp>
        <p:nvSpPr>
          <p:cNvPr id="4" name="Slide Number Placeholder 3"/>
          <p:cNvSpPr>
            <a:spLocks noGrp="1"/>
          </p:cNvSpPr>
          <p:nvPr>
            <p:ph type="sldNum" sz="quarter" idx="5"/>
          </p:nvPr>
        </p:nvSpPr>
        <p:spPr/>
        <p:txBody>
          <a:bodyPr/>
          <a:lstStyle/>
          <a:p>
            <a:fld id="{BC1EDEE6-97BB-6D4F-8B84-AC5A03218C37}" type="slidenum">
              <a:rPr lang="en-US" smtClean="0"/>
              <a:t>18</a:t>
            </a:fld>
            <a:endParaRPr lang="en-US"/>
          </a:p>
        </p:txBody>
      </p:sp>
    </p:spTree>
    <p:extLst>
      <p:ext uri="{BB962C8B-B14F-4D97-AF65-F5344CB8AC3E}">
        <p14:creationId xmlns:p14="http://schemas.microsoft.com/office/powerpoint/2010/main" val="2543921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Boundaries are not the same as the TxDOT districts – meaning a COG might include several districts. </a:t>
            </a:r>
          </a:p>
        </p:txBody>
      </p:sp>
      <p:sp>
        <p:nvSpPr>
          <p:cNvPr id="4" name="Slide Number Placeholder 3"/>
          <p:cNvSpPr>
            <a:spLocks noGrp="1"/>
          </p:cNvSpPr>
          <p:nvPr>
            <p:ph type="sldNum" sz="quarter" idx="5"/>
          </p:nvPr>
        </p:nvSpPr>
        <p:spPr/>
        <p:txBody>
          <a:bodyPr/>
          <a:lstStyle/>
          <a:p>
            <a:fld id="{BC1EDEE6-97BB-6D4F-8B84-AC5A03218C37}" type="slidenum">
              <a:rPr lang="en-US" smtClean="0"/>
              <a:t>19</a:t>
            </a:fld>
            <a:endParaRPr lang="en-US"/>
          </a:p>
        </p:txBody>
      </p:sp>
    </p:spTree>
    <p:extLst>
      <p:ext uri="{BB962C8B-B14F-4D97-AF65-F5344CB8AC3E}">
        <p14:creationId xmlns:p14="http://schemas.microsoft.com/office/powerpoint/2010/main" val="4250029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There are 4 main types of revenues that fund transportation in Texas.</a:t>
            </a:r>
          </a:p>
        </p:txBody>
      </p:sp>
      <p:sp>
        <p:nvSpPr>
          <p:cNvPr id="4" name="Slide Number Placeholder 3"/>
          <p:cNvSpPr>
            <a:spLocks noGrp="1"/>
          </p:cNvSpPr>
          <p:nvPr>
            <p:ph type="sldNum" sz="quarter" idx="5"/>
          </p:nvPr>
        </p:nvSpPr>
        <p:spPr/>
        <p:txBody>
          <a:bodyPr/>
          <a:lstStyle/>
          <a:p>
            <a:fld id="{BC1EDEE6-97BB-6D4F-8B84-AC5A03218C37}" type="slidenum">
              <a:rPr lang="en-US" smtClean="0"/>
              <a:t>2</a:t>
            </a:fld>
            <a:endParaRPr lang="en-US"/>
          </a:p>
        </p:txBody>
      </p:sp>
    </p:spTree>
    <p:extLst>
      <p:ext uri="{BB962C8B-B14F-4D97-AF65-F5344CB8AC3E}">
        <p14:creationId xmlns:p14="http://schemas.microsoft.com/office/powerpoint/2010/main" val="4285382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Arial" panose="020B0604020202020204" pitchFamily="34" charset="0"/>
                <a:ea typeface="ＭＳ Ｐゴシック" panose="020B0600070205080204" pitchFamily="34" charset="-128"/>
              </a:rPr>
              <a:t>There are 10 RMAs</a:t>
            </a:r>
          </a:p>
          <a:p>
            <a:endParaRPr lang="en-US" altLang="en-US" sz="1200" dirty="0">
              <a:latin typeface="Franklin Gothic Demi" panose="020B0703020102020204" pitchFamily="34" charset="0"/>
              <a:ea typeface="ＭＳ Ｐゴシック" panose="020B0600070205080204" pitchFamily="34" charset="-128"/>
            </a:endParaRPr>
          </a:p>
          <a:p>
            <a:r>
              <a:rPr lang="en-US" altLang="en-US" sz="1200" dirty="0">
                <a:solidFill>
                  <a:srgbClr val="082A3C"/>
                </a:solidFill>
                <a:latin typeface="Franklin Gothic Demi" panose="020B0703020102020204" pitchFamily="34" charset="0"/>
                <a:ea typeface="ＭＳ Ｐゴシック" panose="020B0600070205080204" pitchFamily="34" charset="-128"/>
              </a:rPr>
              <a:t>REGIONAL MOBILITY AUTHORITY POWERS </a:t>
            </a:r>
          </a:p>
          <a:p>
            <a:r>
              <a:rPr lang="en-US" altLang="en-US" sz="1200" dirty="0">
                <a:solidFill>
                  <a:srgbClr val="211D1E"/>
                </a:solidFill>
                <a:latin typeface="Calibri" panose="020F0502020204030204" pitchFamily="34" charset="0"/>
                <a:ea typeface="ＭＳ Ｐゴシック" panose="020B0600070205080204" pitchFamily="34" charset="-128"/>
              </a:rPr>
              <a:t>• Develop a transportation project. </a:t>
            </a:r>
          </a:p>
          <a:p>
            <a:r>
              <a:rPr lang="en-US" altLang="en-US" sz="1200" dirty="0">
                <a:solidFill>
                  <a:srgbClr val="211D1E"/>
                </a:solidFill>
                <a:latin typeface="Calibri" panose="020F0502020204030204" pitchFamily="34" charset="0"/>
                <a:ea typeface="ＭＳ Ｐゴシック" panose="020B0600070205080204" pitchFamily="34" charset="-128"/>
              </a:rPr>
              <a:t>• Issue revenue bonds. </a:t>
            </a:r>
          </a:p>
          <a:p>
            <a:r>
              <a:rPr lang="en-US" altLang="en-US" sz="1200" dirty="0">
                <a:solidFill>
                  <a:srgbClr val="211D1E"/>
                </a:solidFill>
                <a:latin typeface="Calibri" panose="020F0502020204030204" pitchFamily="34" charset="0"/>
                <a:ea typeface="ＭＳ Ｐゴシック" panose="020B0600070205080204" pitchFamily="34" charset="-128"/>
              </a:rPr>
              <a:t>• Establish tolls. </a:t>
            </a:r>
          </a:p>
          <a:p>
            <a:r>
              <a:rPr lang="en-US" altLang="en-US" sz="1200" dirty="0">
                <a:solidFill>
                  <a:srgbClr val="211D1E"/>
                </a:solidFill>
                <a:latin typeface="Calibri" panose="020F0502020204030204" pitchFamily="34" charset="0"/>
                <a:ea typeface="ＭＳ Ｐゴシック" panose="020B0600070205080204" pitchFamily="34" charset="-128"/>
              </a:rPr>
              <a:t>• Acquire property for transportation projects. </a:t>
            </a:r>
          </a:p>
          <a:p>
            <a:r>
              <a:rPr lang="en-US" altLang="en-US" sz="1200" dirty="0">
                <a:solidFill>
                  <a:srgbClr val="211D1E"/>
                </a:solidFill>
                <a:latin typeface="Calibri" panose="020F0502020204030204" pitchFamily="34" charset="0"/>
                <a:ea typeface="ＭＳ Ｐゴシック" panose="020B0600070205080204" pitchFamily="34" charset="-128"/>
              </a:rPr>
              <a:t>• Use surplus revenue to finance other local transportation projects. </a:t>
            </a:r>
          </a:p>
          <a:p>
            <a:r>
              <a:rPr lang="en-US" altLang="en-US" sz="1200" dirty="0">
                <a:solidFill>
                  <a:srgbClr val="211D1E"/>
                </a:solidFill>
                <a:latin typeface="Calibri" panose="020F0502020204030204" pitchFamily="34" charset="0"/>
                <a:ea typeface="ＭＳ Ｐゴシック" panose="020B0600070205080204" pitchFamily="34" charset="-128"/>
              </a:rPr>
              <a:t>• Apply for federal highway and rail funds. </a:t>
            </a:r>
          </a:p>
          <a:p>
            <a:r>
              <a:rPr lang="en-US" altLang="en-US" sz="1200" dirty="0">
                <a:solidFill>
                  <a:srgbClr val="211D1E"/>
                </a:solidFill>
                <a:latin typeface="Calibri" panose="020F0502020204030204" pitchFamily="34" charset="0"/>
                <a:ea typeface="ＭＳ Ｐゴシック" panose="020B0600070205080204" pitchFamily="34" charset="-128"/>
              </a:rPr>
              <a:t>• Enter into contracts with other governmental entities and Mexico. </a:t>
            </a:r>
          </a:p>
          <a:p>
            <a:r>
              <a:rPr lang="en-US" altLang="en-US" sz="1200" dirty="0">
                <a:solidFill>
                  <a:srgbClr val="211D1E"/>
                </a:solidFill>
                <a:latin typeface="Calibri" panose="020F0502020204030204" pitchFamily="34" charset="0"/>
                <a:ea typeface="ＭＳ Ｐゴシック" panose="020B0600070205080204" pitchFamily="34" charset="-128"/>
              </a:rPr>
              <a:t>• Apply for State Infrastructure Bank loans. (must be eligible under federal highway programs, on or off system, construction or reconstruction)</a:t>
            </a:r>
          </a:p>
          <a:p>
            <a:r>
              <a:rPr lang="en-US" altLang="en-US" sz="1200" dirty="0">
                <a:solidFill>
                  <a:srgbClr val="211D1E"/>
                </a:solidFill>
                <a:latin typeface="Calibri" panose="020F0502020204030204" pitchFamily="34" charset="0"/>
                <a:ea typeface="ＭＳ Ｐゴシック" panose="020B0600070205080204" pitchFamily="34" charset="-128"/>
              </a:rPr>
              <a:t>• Set speed and weight limits on Regional Mobility Authority facilities consistent with state and federal guidelines. </a:t>
            </a:r>
          </a:p>
          <a:p>
            <a:r>
              <a:rPr lang="en-US" altLang="en-US" sz="1200" dirty="0">
                <a:solidFill>
                  <a:srgbClr val="211D1E"/>
                </a:solidFill>
                <a:latin typeface="Calibri" panose="020F0502020204030204" pitchFamily="34" charset="0"/>
                <a:ea typeface="ＭＳ Ｐゴシック" panose="020B0600070205080204" pitchFamily="34" charset="-128"/>
              </a:rPr>
              <a:t>• Enter into agreements with other governmental entities to develop a transportation project on behalf of that entity.</a:t>
            </a:r>
          </a:p>
          <a:p>
            <a:endParaRPr lang="en-US" altLang="en-US" sz="1200" dirty="0">
              <a:solidFill>
                <a:srgbClr val="211D1E"/>
              </a:solidFill>
              <a:latin typeface="Calibri" panose="020F0502020204030204" pitchFamily="34" charset="0"/>
              <a:ea typeface="ＭＳ Ｐゴシック" panose="020B0600070205080204" pitchFamily="34" charset="-128"/>
            </a:endParaRPr>
          </a:p>
          <a:p>
            <a:r>
              <a:rPr lang="en-US" sz="1200" b="0" i="0" dirty="0">
                <a:solidFill>
                  <a:srgbClr val="22262A"/>
                </a:solidFill>
                <a:effectLst/>
                <a:latin typeface="Inter var"/>
              </a:rPr>
              <a:t>The SIB program allows borrowers to access capital funds at or below-market interest rates. The SIB operates as a revolving loan fund, where the account balance grows through the monthly interest earned and repaid principal and interest payments.</a:t>
            </a:r>
            <a:endParaRPr lang="en-US" altLang="en-US" sz="1200" dirty="0">
              <a:latin typeface="Arial" panose="020B0604020202020204" pitchFamily="34" charset="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BC1EDEE6-97BB-6D4F-8B84-AC5A03218C37}" type="slidenum">
              <a:rPr lang="en-US" smtClean="0"/>
              <a:t>20</a:t>
            </a:fld>
            <a:endParaRPr lang="en-US"/>
          </a:p>
        </p:txBody>
      </p:sp>
    </p:spTree>
    <p:extLst>
      <p:ext uri="{BB962C8B-B14F-4D97-AF65-F5344CB8AC3E}">
        <p14:creationId xmlns:p14="http://schemas.microsoft.com/office/powerpoint/2010/main" val="2196586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EDEE6-97BB-6D4F-8B84-AC5A03218C37}" type="slidenum">
              <a:rPr lang="en-US" smtClean="0"/>
              <a:t>21</a:t>
            </a:fld>
            <a:endParaRPr lang="en-US"/>
          </a:p>
        </p:txBody>
      </p:sp>
    </p:spTree>
    <p:extLst>
      <p:ext uri="{BB962C8B-B14F-4D97-AF65-F5344CB8AC3E}">
        <p14:creationId xmlns:p14="http://schemas.microsoft.com/office/powerpoint/2010/main" val="1182581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1EDEE6-97BB-6D4F-8B84-AC5A03218C37}" type="slidenum">
              <a:rPr lang="en-US" smtClean="0"/>
              <a:t>22</a:t>
            </a:fld>
            <a:endParaRPr lang="en-US"/>
          </a:p>
        </p:txBody>
      </p:sp>
    </p:spTree>
    <p:extLst>
      <p:ext uri="{BB962C8B-B14F-4D97-AF65-F5344CB8AC3E}">
        <p14:creationId xmlns:p14="http://schemas.microsoft.com/office/powerpoint/2010/main" val="4258874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rgbClr val="333333"/>
                </a:solidFill>
                <a:latin typeface="Avenir LT Std 45 Book Regular"/>
              </a:rPr>
              <a:t>County: There are multiple tolling agencies operating toll roads in the Houston-Metropolitan area.</a:t>
            </a:r>
          </a:p>
          <a:p>
            <a:pPr algn="l"/>
            <a:r>
              <a:rPr lang="en-US" sz="1200" dirty="0">
                <a:solidFill>
                  <a:srgbClr val="333333"/>
                </a:solidFill>
                <a:latin typeface="Avenir LT Std 45 Book Regular"/>
              </a:rPr>
              <a:t>The Grand Parkway is operated by two separate entities – the </a:t>
            </a:r>
            <a:r>
              <a:rPr lang="en-US" sz="1200" dirty="0">
                <a:solidFill>
                  <a:srgbClr val="007AFF"/>
                </a:solidFill>
                <a:latin typeface="Avenir LT Std 45 Book Regular"/>
                <a:hlinkClick r:id="rId3"/>
              </a:rPr>
              <a:t>Texas Department of Transportation (TxDOT)</a:t>
            </a:r>
            <a:r>
              <a:rPr lang="en-US" sz="1200" dirty="0">
                <a:solidFill>
                  <a:srgbClr val="333333"/>
                </a:solidFill>
                <a:latin typeface="Avenir LT Std 45 Book Regular"/>
              </a:rPr>
              <a:t> and the </a:t>
            </a:r>
            <a:r>
              <a:rPr lang="en-US" sz="1200" dirty="0">
                <a:solidFill>
                  <a:srgbClr val="007AFF"/>
                </a:solidFill>
                <a:latin typeface="Avenir LT Std 45 Book Regular"/>
                <a:hlinkClick r:id="rId4"/>
              </a:rPr>
              <a:t>Fort Bend County Toll Road Authority (FBCTRA)</a:t>
            </a:r>
            <a:r>
              <a:rPr lang="en-US" sz="1200" dirty="0">
                <a:solidFill>
                  <a:srgbClr val="333333"/>
                </a:solidFill>
                <a:latin typeface="Avenir LT Std 45 Book Regular"/>
              </a:rPr>
              <a:t>.</a:t>
            </a:r>
          </a:p>
          <a:p>
            <a:pPr algn="l"/>
            <a:r>
              <a:rPr lang="en-US" sz="1200" dirty="0">
                <a:solidFill>
                  <a:srgbClr val="333333"/>
                </a:solidFill>
                <a:latin typeface="Avenir LT Std 45 Book Regular"/>
              </a:rPr>
              <a:t>Sections of the Westpark Tollway and Fort Bend Parkway are also operated by the FBCTRA. A section of the Tomball Tollway (SH-249) is operated by the </a:t>
            </a:r>
            <a:r>
              <a:rPr lang="en-US" sz="1200" dirty="0">
                <a:solidFill>
                  <a:srgbClr val="007AFF"/>
                </a:solidFill>
                <a:latin typeface="Avenir LT Std 45 Book Regular"/>
                <a:hlinkClick r:id="rId5"/>
              </a:rPr>
              <a:t>Montgomery County Toll Road Authority (MCTRA)</a:t>
            </a:r>
            <a:r>
              <a:rPr lang="en-US" sz="1200" dirty="0">
                <a:solidFill>
                  <a:srgbClr val="333333"/>
                </a:solidFill>
                <a:latin typeface="Avenir LT Std 45 Book Regular"/>
              </a:rPr>
              <a:t>.</a:t>
            </a:r>
          </a:p>
          <a:p>
            <a:pPr algn="l"/>
            <a:r>
              <a:rPr lang="en-US" sz="1200" dirty="0">
                <a:solidFill>
                  <a:srgbClr val="333333"/>
                </a:solidFill>
                <a:latin typeface="Avenir LT Std 45 Book Regular"/>
              </a:rPr>
              <a:t>The HOT lanes on IH 45, US 290, and US 59 are operated and maintained by the </a:t>
            </a:r>
            <a:r>
              <a:rPr lang="en-US" sz="1200" dirty="0">
                <a:solidFill>
                  <a:srgbClr val="007AFF"/>
                </a:solidFill>
                <a:latin typeface="Avenir LT Std 45 Book Regular"/>
                <a:hlinkClick r:id="rId6"/>
              </a:rPr>
              <a:t>Metropolitan Transit Authority of Harris County (METRO)</a:t>
            </a:r>
            <a:r>
              <a:rPr lang="en-US" sz="1200" dirty="0">
                <a:solidFill>
                  <a:srgbClr val="333333"/>
                </a:solidFill>
                <a:latin typeface="Avenir LT Std 45 Book Regular"/>
              </a:rPr>
              <a:t>. The SH-288 Express Toll Lanes are operated by the </a:t>
            </a:r>
            <a:r>
              <a:rPr lang="en-US" sz="1200" dirty="0">
                <a:solidFill>
                  <a:srgbClr val="007AFF"/>
                </a:solidFill>
                <a:latin typeface="Avenir LT Std 45 Book Regular"/>
                <a:hlinkClick r:id="rId7"/>
              </a:rPr>
              <a:t>Blueridge Transportation Group (BTG)</a:t>
            </a:r>
            <a:r>
              <a:rPr lang="en-US" sz="1200" dirty="0">
                <a:solidFill>
                  <a:srgbClr val="333333"/>
                </a:solidFill>
                <a:latin typeface="Avenir LT Std 45 Book Regular"/>
              </a:rPr>
              <a:t> on behalf of the Texas Department of Transportation (TxDOT) and the Brazoria County 288 Expressway is operated by the </a:t>
            </a:r>
            <a:r>
              <a:rPr lang="en-US" sz="1200" dirty="0">
                <a:solidFill>
                  <a:srgbClr val="007AFF"/>
                </a:solidFill>
                <a:latin typeface="Avenir LT Std 45 Book Regular"/>
                <a:hlinkClick r:id="rId8"/>
              </a:rPr>
              <a:t>Brazoria County Toll Road Authority (BCTRA)</a:t>
            </a:r>
            <a:r>
              <a:rPr lang="en-US" sz="1200" dirty="0">
                <a:solidFill>
                  <a:srgbClr val="333333"/>
                </a:solidFill>
                <a:latin typeface="Avenir LT Std 45 Book Regular"/>
              </a:rPr>
              <a:t>.</a:t>
            </a:r>
          </a:p>
          <a:p>
            <a:endParaRPr lang="en-US" dirty="0"/>
          </a:p>
        </p:txBody>
      </p:sp>
      <p:sp>
        <p:nvSpPr>
          <p:cNvPr id="4" name="Slide Number Placeholder 3"/>
          <p:cNvSpPr>
            <a:spLocks noGrp="1"/>
          </p:cNvSpPr>
          <p:nvPr>
            <p:ph type="sldNum" sz="quarter" idx="5"/>
          </p:nvPr>
        </p:nvSpPr>
        <p:spPr/>
        <p:txBody>
          <a:bodyPr/>
          <a:lstStyle/>
          <a:p>
            <a:fld id="{BC1EDEE6-97BB-6D4F-8B84-AC5A03218C37}" type="slidenum">
              <a:rPr lang="en-US" smtClean="0"/>
              <a:t>23</a:t>
            </a:fld>
            <a:endParaRPr lang="en-US"/>
          </a:p>
        </p:txBody>
      </p:sp>
    </p:spTree>
    <p:extLst>
      <p:ext uri="{BB962C8B-B14F-4D97-AF65-F5344CB8AC3E}">
        <p14:creationId xmlns:p14="http://schemas.microsoft.com/office/powerpoint/2010/main" val="1829256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EDEE6-97BB-6D4F-8B84-AC5A03218C37}" type="slidenum">
              <a:rPr lang="en-US" smtClean="0"/>
              <a:t>24</a:t>
            </a:fld>
            <a:endParaRPr lang="en-US"/>
          </a:p>
        </p:txBody>
      </p:sp>
    </p:spTree>
    <p:extLst>
      <p:ext uri="{BB962C8B-B14F-4D97-AF65-F5344CB8AC3E}">
        <p14:creationId xmlns:p14="http://schemas.microsoft.com/office/powerpoint/2010/main" val="2822217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EDEE6-97BB-6D4F-8B84-AC5A03218C37}" type="slidenum">
              <a:rPr lang="en-US" smtClean="0"/>
              <a:t>25</a:t>
            </a:fld>
            <a:endParaRPr lang="en-US"/>
          </a:p>
        </p:txBody>
      </p:sp>
    </p:spTree>
    <p:extLst>
      <p:ext uri="{BB962C8B-B14F-4D97-AF65-F5344CB8AC3E}">
        <p14:creationId xmlns:p14="http://schemas.microsoft.com/office/powerpoint/2010/main" val="2765789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majority of these funds reside in the State Highway Fund. The State highway fund includes:</a:t>
            </a:r>
          </a:p>
        </p:txBody>
      </p:sp>
      <p:sp>
        <p:nvSpPr>
          <p:cNvPr id="4" name="Slide Number Placeholder 3"/>
          <p:cNvSpPr>
            <a:spLocks noGrp="1"/>
          </p:cNvSpPr>
          <p:nvPr>
            <p:ph type="sldNum" sz="quarter" idx="10"/>
          </p:nvPr>
        </p:nvSpPr>
        <p:spPr/>
        <p:txBody>
          <a:bodyPr/>
          <a:lstStyle/>
          <a:p>
            <a:fld id="{BC1EDEE6-97BB-6D4F-8B84-AC5A03218C37}" type="slidenum">
              <a:rPr lang="en-US" smtClean="0"/>
              <a:t>3</a:t>
            </a:fld>
            <a:endParaRPr lang="en-US"/>
          </a:p>
        </p:txBody>
      </p:sp>
    </p:spTree>
    <p:extLst>
      <p:ext uri="{BB962C8B-B14F-4D97-AF65-F5344CB8AC3E}">
        <p14:creationId xmlns:p14="http://schemas.microsoft.com/office/powerpoint/2010/main" val="540212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8813">
              <a:defRPr/>
            </a:pPr>
            <a:r>
              <a:rPr lang="en-US" sz="1200" dirty="0">
                <a:latin typeface="Calibri" panose="020F0502020204030204" pitchFamily="34" charset="0"/>
                <a:ea typeface="Calibri" panose="020F0502020204030204" pitchFamily="34" charset="0"/>
                <a:cs typeface="Times New Roman" panose="02020603050405020304" pitchFamily="18" charset="0"/>
              </a:rPr>
              <a:t>The graph below depicts the current transportation funding for Texas’ State Highway Fund. As can be noted from the percentages, the largest portion of funding stems from Federal Highway Administration (FHWA) reimbursements, which includes the federal gas taxes as well as a small portion of miscellaneous funds. The remaining sources include state motor fuel tax revenue, Proposition 7 funds, Proposition 1 funds, vehicle registration fees, and other funds. </a:t>
            </a:r>
          </a:p>
          <a:p>
            <a:pPr defTabSz="698813">
              <a:defRPr/>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defTabSz="698813">
              <a:defRPr/>
            </a:pPr>
            <a:r>
              <a:rPr lang="en-US" sz="1200" dirty="0">
                <a:latin typeface="Calibri" panose="020F0502020204030204" pitchFamily="34" charset="0"/>
                <a:ea typeface="Calibri" panose="020F0502020204030204" pitchFamily="34" charset="0"/>
                <a:cs typeface="Times New Roman" panose="02020603050405020304" pitchFamily="18" charset="0"/>
              </a:rPr>
              <a:t>$13.9B total</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C1EDEE6-97BB-6D4F-8B84-AC5A03218C37}" type="slidenum">
              <a:rPr lang="en-US" smtClean="0"/>
              <a:t>4</a:t>
            </a:fld>
            <a:endParaRPr lang="en-US"/>
          </a:p>
        </p:txBody>
      </p:sp>
    </p:spTree>
    <p:extLst>
      <p:ext uri="{BB962C8B-B14F-4D97-AF65-F5344CB8AC3E}">
        <p14:creationId xmlns:p14="http://schemas.microsoft.com/office/powerpoint/2010/main" val="3522713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8813">
              <a:defRPr/>
            </a:pPr>
            <a:r>
              <a:rPr lang="en-US" sz="1200" dirty="0">
                <a:latin typeface="Calibri" panose="020F0502020204030204" pitchFamily="34" charset="0"/>
                <a:ea typeface="Calibri" panose="020F0502020204030204" pitchFamily="34" charset="0"/>
                <a:cs typeface="Times New Roman" panose="02020603050405020304" pitchFamily="18" charset="0"/>
              </a:rPr>
              <a:t>We’ll start with the Motor fuels tax- shown in green on the pie chart. </a:t>
            </a:r>
          </a:p>
          <a:p>
            <a:pPr defTabSz="698813">
              <a:defRPr/>
            </a:pPr>
            <a:r>
              <a:rPr lang="en-US" sz="1200" dirty="0">
                <a:latin typeface="Calibri" panose="020F0502020204030204" pitchFamily="34" charset="0"/>
                <a:ea typeface="Calibri" panose="020F0502020204030204" pitchFamily="34" charset="0"/>
                <a:cs typeface="Times New Roman" panose="02020603050405020304" pitchFamily="18" charset="0"/>
              </a:rPr>
              <a:t>At the state level, the motor fuels tax has historically been used as a primary way to fund transportation in Texas. The per gallon tax on gasoline and diesel fuel was established at 20 cents in 1991, and of that 20 cents per gallon, 25 percent is diverted to public education. In the 30 years since the gas tax rate was last adjusted, many factors such as population growth, improvements in vehicle fuel efficiency, and highway construction costs and inflation have impacted the revenue yields from the fuel tax. </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defTabSz="698813">
              <a:defRPr/>
            </a:pPr>
            <a:endParaRPr lang="en-US" sz="1200" dirty="0">
              <a:latin typeface="+mj-lt"/>
            </a:endParaRPr>
          </a:p>
          <a:p>
            <a:pPr defTabSz="698813">
              <a:defRPr/>
            </a:pPr>
            <a:r>
              <a:rPr lang="en-US" sz="1200" dirty="0">
                <a:latin typeface="+mj-lt"/>
              </a:rPr>
              <a:t>Last I checked we ranked 44</a:t>
            </a:r>
            <a:r>
              <a:rPr lang="en-US" sz="1200" baseline="30000" dirty="0">
                <a:latin typeface="+mj-lt"/>
              </a:rPr>
              <a:t>th</a:t>
            </a:r>
            <a:r>
              <a:rPr lang="en-US" sz="1200" dirty="0">
                <a:latin typeface="+mj-lt"/>
              </a:rPr>
              <a:t> in the nation.</a:t>
            </a:r>
          </a:p>
          <a:p>
            <a:endParaRPr lang="en-US" dirty="0"/>
          </a:p>
        </p:txBody>
      </p:sp>
      <p:sp>
        <p:nvSpPr>
          <p:cNvPr id="4" name="Slide Number Placeholder 3"/>
          <p:cNvSpPr>
            <a:spLocks noGrp="1"/>
          </p:cNvSpPr>
          <p:nvPr>
            <p:ph type="sldNum" sz="quarter" idx="5"/>
          </p:nvPr>
        </p:nvSpPr>
        <p:spPr/>
        <p:txBody>
          <a:bodyPr/>
          <a:lstStyle/>
          <a:p>
            <a:fld id="{BC1EDEE6-97BB-6D4F-8B84-AC5A03218C37}" type="slidenum">
              <a:rPr lang="en-US" smtClean="0"/>
              <a:t>5</a:t>
            </a:fld>
            <a:endParaRPr lang="en-US"/>
          </a:p>
        </p:txBody>
      </p:sp>
    </p:spTree>
    <p:extLst>
      <p:ext uri="{BB962C8B-B14F-4D97-AF65-F5344CB8AC3E}">
        <p14:creationId xmlns:p14="http://schemas.microsoft.com/office/powerpoint/2010/main" val="3378068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Federal reimbursements- shown in blue on the pie chart, represent nearly 1/3 of the budget. </a:t>
            </a:r>
          </a:p>
        </p:txBody>
      </p:sp>
      <p:sp>
        <p:nvSpPr>
          <p:cNvPr id="4" name="Slide Number Placeholder 3"/>
          <p:cNvSpPr>
            <a:spLocks noGrp="1"/>
          </p:cNvSpPr>
          <p:nvPr>
            <p:ph type="sldNum" sz="quarter" idx="5"/>
          </p:nvPr>
        </p:nvSpPr>
        <p:spPr/>
        <p:txBody>
          <a:bodyPr/>
          <a:lstStyle/>
          <a:p>
            <a:fld id="{BC1EDEE6-97BB-6D4F-8B84-AC5A03218C37}" type="slidenum">
              <a:rPr lang="en-US" smtClean="0"/>
              <a:t>6</a:t>
            </a:fld>
            <a:endParaRPr lang="en-US"/>
          </a:p>
        </p:txBody>
      </p:sp>
    </p:spTree>
    <p:extLst>
      <p:ext uri="{BB962C8B-B14F-4D97-AF65-F5344CB8AC3E}">
        <p14:creationId xmlns:p14="http://schemas.microsoft.com/office/powerpoint/2010/main" val="4171274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Vehicle registration fees (shown in yellow) are paid annually, and this chart shows the state portion of the fee. You’ll notice that the fee schedule increases with the weight of the vehicle. </a:t>
            </a:r>
          </a:p>
        </p:txBody>
      </p:sp>
      <p:sp>
        <p:nvSpPr>
          <p:cNvPr id="4" name="Slide Number Placeholder 3"/>
          <p:cNvSpPr>
            <a:spLocks noGrp="1"/>
          </p:cNvSpPr>
          <p:nvPr>
            <p:ph type="sldNum" sz="quarter" idx="5"/>
          </p:nvPr>
        </p:nvSpPr>
        <p:spPr/>
        <p:txBody>
          <a:bodyPr/>
          <a:lstStyle/>
          <a:p>
            <a:fld id="{BC1EDEE6-97BB-6D4F-8B84-AC5A03218C37}" type="slidenum">
              <a:rPr lang="en-US" smtClean="0"/>
              <a:t>7</a:t>
            </a:fld>
            <a:endParaRPr lang="en-US"/>
          </a:p>
        </p:txBody>
      </p:sp>
    </p:spTree>
    <p:extLst>
      <p:ext uri="{BB962C8B-B14F-4D97-AF65-F5344CB8AC3E}">
        <p14:creationId xmlns:p14="http://schemas.microsoft.com/office/powerpoint/2010/main" val="1970280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addition to the state vehicle registration fee, the law allows for local fees that can range from $0 to $31.50. </a:t>
            </a:r>
            <a:r>
              <a:rPr lang="en-US" sz="1200" dirty="0">
                <a:latin typeface="Calibri" panose="020F0502020204030204" pitchFamily="34" charset="0"/>
                <a:ea typeface="Calibri" panose="020F0502020204030204" pitchFamily="34" charset="0"/>
                <a:cs typeface="Times New Roman" panose="02020603050405020304" pitchFamily="18" charset="0"/>
              </a:rPr>
              <a:t>Counties can charge up to $10 for road and bridge projects, $20 for long-term road projects and $1.50 for child safety programs.</a:t>
            </a:r>
          </a:p>
          <a:p>
            <a:endParaRPr lang="en-US" sz="1200" dirty="0">
              <a:latin typeface="Calibri" panose="020F0502020204030204" pitchFamily="34" charset="0"/>
              <a:cs typeface="Times New Roman" panose="02020603050405020304" pitchFamily="18" charset="0"/>
            </a:endParaRPr>
          </a:p>
          <a:p>
            <a:r>
              <a:rPr lang="en-US" sz="1200" dirty="0">
                <a:latin typeface="Calibri" panose="020F0502020204030204" pitchFamily="34" charset="0"/>
                <a:cs typeface="Times New Roman" panose="02020603050405020304" pitchFamily="18" charset="0"/>
              </a:rPr>
              <a:t>Limitations are based on population, county location, and established regional mobility authority (RMA).</a:t>
            </a:r>
            <a:endParaRPr lang="en-US" sz="1200" dirty="0"/>
          </a:p>
        </p:txBody>
      </p:sp>
      <p:sp>
        <p:nvSpPr>
          <p:cNvPr id="4" name="Slide Number Placeholder 3"/>
          <p:cNvSpPr>
            <a:spLocks noGrp="1"/>
          </p:cNvSpPr>
          <p:nvPr>
            <p:ph type="sldNum" sz="quarter" idx="5"/>
          </p:nvPr>
        </p:nvSpPr>
        <p:spPr/>
        <p:txBody>
          <a:bodyPr/>
          <a:lstStyle/>
          <a:p>
            <a:fld id="{BC1EDEE6-97BB-6D4F-8B84-AC5A03218C37}" type="slidenum">
              <a:rPr lang="en-US" smtClean="0"/>
              <a:t>8</a:t>
            </a:fld>
            <a:endParaRPr lang="en-US"/>
          </a:p>
        </p:txBody>
      </p:sp>
    </p:spTree>
    <p:extLst>
      <p:ext uri="{BB962C8B-B14F-4D97-AF65-F5344CB8AC3E}">
        <p14:creationId xmlns:p14="http://schemas.microsoft.com/office/powerpoint/2010/main" val="3836301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8813">
              <a:defRPr/>
            </a:pPr>
            <a:r>
              <a:rPr lang="en-US" sz="1200" dirty="0">
                <a:latin typeface="Calibri" panose="020F0502020204030204" pitchFamily="34" charset="0"/>
                <a:ea typeface="Calibri" panose="020F0502020204030204" pitchFamily="34" charset="0"/>
                <a:cs typeface="Times New Roman" panose="02020603050405020304" pitchFamily="18" charset="0"/>
              </a:rPr>
              <a:t>In 2014 and 2015, the voter approvals of propositions 1 and 7 provided new sources of revenue for transportation in Texas. These sources have contributed significant portions of revenue to the transportation funding mix. The propositions have been an important source of revenue in recent years, but these revenue sources are largely susceptible to the economic circumstances of the state of Texas due to the generation of these funds from oil and gas severance taxes and sales and use taxes. </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C1EDEE6-97BB-6D4F-8B84-AC5A03218C37}" type="slidenum">
              <a:rPr lang="en-US" smtClean="0"/>
              <a:t>9</a:t>
            </a:fld>
            <a:endParaRPr lang="en-US"/>
          </a:p>
        </p:txBody>
      </p:sp>
    </p:spTree>
    <p:extLst>
      <p:ext uri="{BB962C8B-B14F-4D97-AF65-F5344CB8AC3E}">
        <p14:creationId xmlns:p14="http://schemas.microsoft.com/office/powerpoint/2010/main" val="26930626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74958" y="1887956"/>
            <a:ext cx="4969042" cy="1060346"/>
          </a:xfrm>
        </p:spPr>
        <p:txBody>
          <a:bodyPr anchor="b"/>
          <a:lstStyle>
            <a:lvl1pPr algn="l">
              <a:defRPr sz="4500"/>
            </a:lvl1pPr>
          </a:lstStyle>
          <a:p>
            <a:r>
              <a:rPr lang="en-US" dirty="0"/>
              <a:t>Click to edit Master title style</a:t>
            </a:r>
          </a:p>
        </p:txBody>
      </p:sp>
      <p:sp>
        <p:nvSpPr>
          <p:cNvPr id="3" name="Subtitle 2"/>
          <p:cNvSpPr>
            <a:spLocks noGrp="1"/>
          </p:cNvSpPr>
          <p:nvPr>
            <p:ph type="subTitle" idx="1"/>
          </p:nvPr>
        </p:nvSpPr>
        <p:spPr>
          <a:xfrm>
            <a:off x="4174958" y="3269804"/>
            <a:ext cx="4969042" cy="735333"/>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14" name="Straight Connector 13"/>
          <p:cNvCxnSpPr/>
          <p:nvPr userDrawn="1"/>
        </p:nvCxnSpPr>
        <p:spPr>
          <a:xfrm>
            <a:off x="4174958" y="4259179"/>
            <a:ext cx="4969043"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0719" y="1162220"/>
            <a:ext cx="2165684" cy="418121"/>
          </a:xfrm>
          <a:prstGeom prst="rect">
            <a:avLst/>
          </a:prstGeom>
        </p:spPr>
      </p:pic>
      <p:grpSp>
        <p:nvGrpSpPr>
          <p:cNvPr id="25" name="Group 24"/>
          <p:cNvGrpSpPr/>
          <p:nvPr userDrawn="1"/>
        </p:nvGrpSpPr>
        <p:grpSpPr>
          <a:xfrm flipH="1">
            <a:off x="381504" y="5368"/>
            <a:ext cx="192505" cy="5143500"/>
            <a:chOff x="152400" y="270113"/>
            <a:chExt cx="609600" cy="1140619"/>
          </a:xfrm>
        </p:grpSpPr>
        <p:sp>
          <p:nvSpPr>
            <p:cNvPr id="26" name="Rectangle 25"/>
            <p:cNvSpPr/>
            <p:nvPr userDrawn="1"/>
          </p:nvSpPr>
          <p:spPr>
            <a:xfrm>
              <a:off x="152400" y="270113"/>
              <a:ext cx="609600" cy="228600"/>
            </a:xfrm>
            <a:prstGeom prst="rect">
              <a:avLst/>
            </a:prstGeom>
            <a:solidFill>
              <a:srgbClr val="DDA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27" name="Rectangle 26"/>
            <p:cNvSpPr/>
            <p:nvPr userDrawn="1"/>
          </p:nvSpPr>
          <p:spPr>
            <a:xfrm>
              <a:off x="152400" y="498713"/>
              <a:ext cx="609600" cy="229481"/>
            </a:xfrm>
            <a:prstGeom prst="rect">
              <a:avLst/>
            </a:prstGeom>
            <a:solidFill>
              <a:srgbClr val="19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prstClr val="white"/>
                </a:solidFill>
              </a:endParaRPr>
            </a:p>
          </p:txBody>
        </p:sp>
        <p:sp>
          <p:nvSpPr>
            <p:cNvPr id="28" name="Rectangle 27"/>
            <p:cNvSpPr/>
            <p:nvPr userDrawn="1"/>
          </p:nvSpPr>
          <p:spPr>
            <a:xfrm>
              <a:off x="152400" y="727313"/>
              <a:ext cx="609600" cy="228600"/>
            </a:xfrm>
            <a:prstGeom prst="rect">
              <a:avLst/>
            </a:prstGeom>
            <a:solidFill>
              <a:srgbClr val="678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29" name="Rectangle 28"/>
            <p:cNvSpPr/>
            <p:nvPr userDrawn="1"/>
          </p:nvSpPr>
          <p:spPr>
            <a:xfrm>
              <a:off x="152400" y="955921"/>
              <a:ext cx="609600" cy="228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30" name="Rectangle 29"/>
            <p:cNvSpPr/>
            <p:nvPr userDrawn="1"/>
          </p:nvSpPr>
          <p:spPr>
            <a:xfrm>
              <a:off x="152400" y="1182132"/>
              <a:ext cx="609600" cy="228600"/>
            </a:xfrm>
            <a:prstGeom prst="rect">
              <a:avLst/>
            </a:prstGeom>
            <a:solidFill>
              <a:srgbClr val="4B8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grpSp>
      <p:sp>
        <p:nvSpPr>
          <p:cNvPr id="4" name="Slide Number Placeholder 3">
            <a:extLst>
              <a:ext uri="{FF2B5EF4-FFF2-40B4-BE49-F238E27FC236}">
                <a16:creationId xmlns:a16="http://schemas.microsoft.com/office/drawing/2014/main" id="{1F1E45ED-B346-75FC-D92F-928C406D39F1}"/>
              </a:ext>
            </a:extLst>
          </p:cNvPr>
          <p:cNvSpPr>
            <a:spLocks noGrp="1"/>
          </p:cNvSpPr>
          <p:nvPr>
            <p:ph type="sldNum" sz="quarter" idx="4"/>
          </p:nvPr>
        </p:nvSpPr>
        <p:spPr>
          <a:xfrm>
            <a:off x="7001289" y="4722048"/>
            <a:ext cx="2057400" cy="274637"/>
          </a:xfrm>
          <a:prstGeom prst="rect">
            <a:avLst/>
          </a:prstGeom>
        </p:spPr>
        <p:txBody>
          <a:bodyPr vert="horz" lIns="91440" tIns="45720" rIns="91440" bIns="45720" rtlCol="0" anchor="ctr"/>
          <a:lstStyle>
            <a:lvl1pPr algn="r">
              <a:defRPr sz="800">
                <a:solidFill>
                  <a:schemeClr val="accent5"/>
                </a:solidFill>
                <a:latin typeface="Arial" panose="020B0604020202020204" pitchFamily="34" charset="0"/>
                <a:cs typeface="Arial" panose="020B0604020202020204" pitchFamily="34" charset="0"/>
              </a:defRPr>
            </a:lvl1pPr>
          </a:lstStyle>
          <a:p>
            <a:fld id="{C70741DA-AE50-8046-A92A-ACD1C72543C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Slide Number Placeholder 3">
            <a:extLst>
              <a:ext uri="{FF2B5EF4-FFF2-40B4-BE49-F238E27FC236}">
                <a16:creationId xmlns:a16="http://schemas.microsoft.com/office/drawing/2014/main" id="{5908D943-DF80-C087-1277-AA8E66D4DEB4}"/>
              </a:ext>
            </a:extLst>
          </p:cNvPr>
          <p:cNvSpPr>
            <a:spLocks noGrp="1"/>
          </p:cNvSpPr>
          <p:nvPr>
            <p:ph type="sldNum" sz="quarter" idx="4"/>
          </p:nvPr>
        </p:nvSpPr>
        <p:spPr>
          <a:xfrm>
            <a:off x="7001289" y="4722048"/>
            <a:ext cx="2057400" cy="274637"/>
          </a:xfrm>
          <a:prstGeom prst="rect">
            <a:avLst/>
          </a:prstGeom>
        </p:spPr>
        <p:txBody>
          <a:bodyPr vert="horz" lIns="91440" tIns="45720" rIns="91440" bIns="45720" rtlCol="0" anchor="ctr"/>
          <a:lstStyle>
            <a:lvl1pPr algn="r">
              <a:defRPr sz="800">
                <a:solidFill>
                  <a:schemeClr val="accent5"/>
                </a:solidFill>
                <a:latin typeface="Arial" panose="020B0604020202020204" pitchFamily="34" charset="0"/>
                <a:cs typeface="Arial" panose="020B0604020202020204" pitchFamily="34" charset="0"/>
              </a:defRPr>
            </a:lvl1pPr>
          </a:lstStyle>
          <a:p>
            <a:fld id="{C70741DA-AE50-8046-A92A-ACD1C72543C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Vertical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98112" y="358942"/>
            <a:ext cx="5188266" cy="1200150"/>
          </a:xfrm>
        </p:spPr>
        <p:txBody>
          <a:bodyPr anchor="b"/>
          <a:lstStyle>
            <a:lvl1pPr>
              <a:defRPr sz="2400"/>
            </a:lvl1pPr>
          </a:lstStyle>
          <a:p>
            <a:r>
              <a:rPr lang="en-US" dirty="0"/>
              <a:t>Vertical Picture Example</a:t>
            </a:r>
          </a:p>
        </p:txBody>
      </p:sp>
      <p:sp>
        <p:nvSpPr>
          <p:cNvPr id="3" name="Picture Placeholder 2"/>
          <p:cNvSpPr>
            <a:spLocks noGrp="1" noChangeAspect="1"/>
          </p:cNvSpPr>
          <p:nvPr>
            <p:ph type="pic" idx="1"/>
          </p:nvPr>
        </p:nvSpPr>
        <p:spPr>
          <a:xfrm>
            <a:off x="1" y="-1"/>
            <a:ext cx="3232298" cy="501406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3498112" y="1559092"/>
            <a:ext cx="5188266" cy="315728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Slide Number Placeholder 3">
            <a:extLst>
              <a:ext uri="{FF2B5EF4-FFF2-40B4-BE49-F238E27FC236}">
                <a16:creationId xmlns:a16="http://schemas.microsoft.com/office/drawing/2014/main" id="{8D15D9E5-F563-EE06-A61C-12FB3E1BBEA3}"/>
              </a:ext>
            </a:extLst>
          </p:cNvPr>
          <p:cNvSpPr>
            <a:spLocks noGrp="1"/>
          </p:cNvSpPr>
          <p:nvPr>
            <p:ph type="sldNum" sz="quarter" idx="4"/>
          </p:nvPr>
        </p:nvSpPr>
        <p:spPr>
          <a:xfrm>
            <a:off x="7001289" y="4722048"/>
            <a:ext cx="2057400" cy="274637"/>
          </a:xfrm>
          <a:prstGeom prst="rect">
            <a:avLst/>
          </a:prstGeom>
        </p:spPr>
        <p:txBody>
          <a:bodyPr vert="horz" lIns="91440" tIns="45720" rIns="91440" bIns="45720" rtlCol="0" anchor="ctr"/>
          <a:lstStyle>
            <a:lvl1pPr algn="r">
              <a:defRPr sz="800">
                <a:solidFill>
                  <a:schemeClr val="accent5"/>
                </a:solidFill>
                <a:latin typeface="Arial" panose="020B0604020202020204" pitchFamily="34" charset="0"/>
                <a:cs typeface="Arial" panose="020B0604020202020204" pitchFamily="34" charset="0"/>
              </a:defRPr>
            </a:lvl1pPr>
          </a:lstStyle>
          <a:p>
            <a:fld id="{C70741DA-AE50-8046-A92A-ACD1C72543C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Square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7712" y="358942"/>
            <a:ext cx="3742660" cy="1200150"/>
          </a:xfrm>
        </p:spPr>
        <p:txBody>
          <a:bodyPr anchor="b"/>
          <a:lstStyle>
            <a:lvl1pPr>
              <a:defRPr sz="2400"/>
            </a:lvl1pPr>
          </a:lstStyle>
          <a:p>
            <a:r>
              <a:rPr lang="en-US"/>
              <a:t>Square Picture </a:t>
            </a:r>
            <a:r>
              <a:rPr lang="en-US" dirty="0"/>
              <a:t>Ex</a:t>
            </a:r>
          </a:p>
        </p:txBody>
      </p:sp>
      <p:sp>
        <p:nvSpPr>
          <p:cNvPr id="3" name="Picture Placeholder 2"/>
          <p:cNvSpPr>
            <a:spLocks noGrp="1" noChangeAspect="1"/>
          </p:cNvSpPr>
          <p:nvPr>
            <p:ph type="pic" idx="1"/>
          </p:nvPr>
        </p:nvSpPr>
        <p:spPr>
          <a:xfrm>
            <a:off x="4221126" y="-1"/>
            <a:ext cx="4922873" cy="501406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97712" y="1559092"/>
            <a:ext cx="3742660" cy="315728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Slide Number Placeholder 3">
            <a:extLst>
              <a:ext uri="{FF2B5EF4-FFF2-40B4-BE49-F238E27FC236}">
                <a16:creationId xmlns:a16="http://schemas.microsoft.com/office/drawing/2014/main" id="{8E480BAC-96E2-29CF-D256-9F1C073382B5}"/>
              </a:ext>
            </a:extLst>
          </p:cNvPr>
          <p:cNvSpPr>
            <a:spLocks noGrp="1"/>
          </p:cNvSpPr>
          <p:nvPr>
            <p:ph type="sldNum" sz="quarter" idx="4"/>
          </p:nvPr>
        </p:nvSpPr>
        <p:spPr>
          <a:xfrm>
            <a:off x="7001289" y="4722048"/>
            <a:ext cx="2057400" cy="274637"/>
          </a:xfrm>
          <a:prstGeom prst="rect">
            <a:avLst/>
          </a:prstGeom>
        </p:spPr>
        <p:txBody>
          <a:bodyPr vert="horz" lIns="91440" tIns="45720" rIns="91440" bIns="45720" rtlCol="0" anchor="ctr"/>
          <a:lstStyle>
            <a:lvl1pPr algn="r">
              <a:defRPr sz="800">
                <a:solidFill>
                  <a:schemeClr val="accent5"/>
                </a:solidFill>
                <a:latin typeface="Arial" panose="020B0604020202020204" pitchFamily="34" charset="0"/>
                <a:cs typeface="Arial" panose="020B0604020202020204" pitchFamily="34" charset="0"/>
              </a:defRPr>
            </a:lvl1pPr>
          </a:lstStyle>
          <a:p>
            <a:fld id="{C70741DA-AE50-8046-A92A-ACD1C72543C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Questions</a:t>
            </a:r>
          </a:p>
        </p:txBody>
      </p:sp>
      <p:sp>
        <p:nvSpPr>
          <p:cNvPr id="7" name="Text Placeholder 3"/>
          <p:cNvSpPr>
            <a:spLocks noGrp="1"/>
          </p:cNvSpPr>
          <p:nvPr>
            <p:ph type="body" sz="quarter" idx="10" hasCustomPrompt="1"/>
          </p:nvPr>
        </p:nvSpPr>
        <p:spPr>
          <a:xfrm>
            <a:off x="6138864" y="3183983"/>
            <a:ext cx="2708672" cy="322870"/>
          </a:xfrm>
        </p:spPr>
        <p:txBody>
          <a:bodyPr/>
          <a:lstStyle>
            <a:lvl1pPr marL="0" indent="0">
              <a:buNone/>
              <a:defRPr b="1">
                <a:solidFill>
                  <a:schemeClr val="tx2"/>
                </a:solidFill>
              </a:defRPr>
            </a:lvl1pPr>
          </a:lstStyle>
          <a:p>
            <a:pPr lvl="0"/>
            <a:r>
              <a:rPr lang="en-US" dirty="0"/>
              <a:t>CONTACT NAME</a:t>
            </a:r>
          </a:p>
        </p:txBody>
      </p:sp>
      <p:sp>
        <p:nvSpPr>
          <p:cNvPr id="8" name="Text Placeholder 5"/>
          <p:cNvSpPr>
            <a:spLocks noGrp="1"/>
          </p:cNvSpPr>
          <p:nvPr>
            <p:ph type="body" sz="quarter" idx="11" hasCustomPrompt="1"/>
          </p:nvPr>
        </p:nvSpPr>
        <p:spPr>
          <a:xfrm>
            <a:off x="6138864" y="3618001"/>
            <a:ext cx="2708672" cy="776288"/>
          </a:xfrm>
        </p:spPr>
        <p:txBody>
          <a:bodyPr>
            <a:normAutofit/>
          </a:bodyPr>
          <a:lstStyle>
            <a:lvl1pPr marL="0" indent="0">
              <a:buNone/>
              <a:defRPr sz="1350">
                <a:solidFill>
                  <a:schemeClr val="tx2"/>
                </a:solidFill>
              </a:defRPr>
            </a:lvl1pPr>
          </a:lstStyle>
          <a:p>
            <a:pPr lvl="0"/>
            <a:r>
              <a:rPr lang="en-US" dirty="0"/>
              <a:t>Contact Info</a:t>
            </a:r>
          </a:p>
        </p:txBody>
      </p:sp>
      <p:cxnSp>
        <p:nvCxnSpPr>
          <p:cNvPr id="9" name="Straight Connector 8"/>
          <p:cNvCxnSpPr/>
          <p:nvPr userDrawn="1"/>
        </p:nvCxnSpPr>
        <p:spPr>
          <a:xfrm>
            <a:off x="6138862" y="3022757"/>
            <a:ext cx="3005138"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4084" y="2360907"/>
            <a:ext cx="2743201" cy="529619"/>
          </a:xfrm>
          <a:prstGeom prst="rect">
            <a:avLst/>
          </a:prstGeom>
        </p:spPr>
      </p:pic>
      <p:sp>
        <p:nvSpPr>
          <p:cNvPr id="4" name="Slide Number Placeholder 3">
            <a:extLst>
              <a:ext uri="{FF2B5EF4-FFF2-40B4-BE49-F238E27FC236}">
                <a16:creationId xmlns:a16="http://schemas.microsoft.com/office/drawing/2014/main" id="{6E0FA459-5D6F-52CF-E145-C4991EB2E4C8}"/>
              </a:ext>
            </a:extLst>
          </p:cNvPr>
          <p:cNvSpPr>
            <a:spLocks noGrp="1"/>
          </p:cNvSpPr>
          <p:nvPr>
            <p:ph type="sldNum" sz="quarter" idx="4"/>
          </p:nvPr>
        </p:nvSpPr>
        <p:spPr>
          <a:xfrm>
            <a:off x="7001289" y="4722048"/>
            <a:ext cx="2057400" cy="274637"/>
          </a:xfrm>
          <a:prstGeom prst="rect">
            <a:avLst/>
          </a:prstGeom>
        </p:spPr>
        <p:txBody>
          <a:bodyPr vert="horz" lIns="91440" tIns="45720" rIns="91440" bIns="45720" rtlCol="0" anchor="ctr"/>
          <a:lstStyle>
            <a:lvl1pPr algn="r">
              <a:defRPr sz="800">
                <a:solidFill>
                  <a:schemeClr val="accent5"/>
                </a:solidFill>
                <a:latin typeface="Arial" panose="020B0604020202020204" pitchFamily="34" charset="0"/>
                <a:cs typeface="Arial" panose="020B0604020202020204" pitchFamily="34" charset="0"/>
              </a:defRPr>
            </a:lvl1pPr>
          </a:lstStyle>
          <a:p>
            <a:fld id="{C70741DA-AE50-8046-A92A-ACD1C72543C5}" type="slidenum">
              <a:rPr lang="en-US" smtClean="0"/>
              <a:pPr/>
              <a:t>‹#›</a:t>
            </a:fld>
            <a:endParaRPr lang="en-US" dirty="0"/>
          </a:p>
        </p:txBody>
      </p:sp>
    </p:spTree>
    <p:extLst>
      <p:ext uri="{BB962C8B-B14F-4D97-AF65-F5344CB8AC3E}">
        <p14:creationId xmlns:p14="http://schemas.microsoft.com/office/powerpoint/2010/main" val="828930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91EDF7AE-7D36-C4C1-7857-FA88FB2D7583}"/>
              </a:ext>
            </a:extLst>
          </p:cNvPr>
          <p:cNvSpPr>
            <a:spLocks noGrp="1"/>
          </p:cNvSpPr>
          <p:nvPr>
            <p:ph type="sldNum" sz="quarter" idx="4"/>
          </p:nvPr>
        </p:nvSpPr>
        <p:spPr>
          <a:xfrm>
            <a:off x="7001289" y="4722048"/>
            <a:ext cx="2057400" cy="274637"/>
          </a:xfrm>
          <a:prstGeom prst="rect">
            <a:avLst/>
          </a:prstGeom>
        </p:spPr>
        <p:txBody>
          <a:bodyPr vert="horz" lIns="91440" tIns="45720" rIns="91440" bIns="45720" rtlCol="0" anchor="ctr"/>
          <a:lstStyle>
            <a:lvl1pPr algn="r">
              <a:defRPr sz="800">
                <a:solidFill>
                  <a:schemeClr val="accent5"/>
                </a:solidFill>
                <a:latin typeface="Arial" panose="020B0604020202020204" pitchFamily="34" charset="0"/>
                <a:cs typeface="Arial" panose="020B0604020202020204" pitchFamily="34" charset="0"/>
              </a:defRPr>
            </a:lvl1pPr>
          </a:lstStyle>
          <a:p>
            <a:fld id="{C70741DA-AE50-8046-A92A-ACD1C72543C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213" y="617905"/>
            <a:ext cx="5668769" cy="3997678"/>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4945" y="0"/>
            <a:ext cx="2607889" cy="29838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p:cNvSpPr/>
          <p:nvPr userDrawn="1"/>
        </p:nvSpPr>
        <p:spPr>
          <a:xfrm>
            <a:off x="1" y="2983831"/>
            <a:ext cx="2602944" cy="20239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title"/>
          </p:nvPr>
        </p:nvSpPr>
        <p:spPr>
          <a:xfrm>
            <a:off x="243638" y="617905"/>
            <a:ext cx="2194761" cy="2365927"/>
          </a:xfrm>
        </p:spPr>
        <p:txBody>
          <a:bodyPr/>
          <a:lstStyle>
            <a:lvl1pPr>
              <a:defRPr>
                <a:solidFill>
                  <a:schemeClr val="bg1"/>
                </a:solidFill>
              </a:defRPr>
            </a:lvl1pPr>
          </a:lstStyle>
          <a:p>
            <a:r>
              <a:rPr lang="en-US"/>
              <a:t>Click to edit Master title style</a:t>
            </a:r>
            <a:endParaRPr lang="en-US" dirty="0"/>
          </a:p>
        </p:txBody>
      </p:sp>
      <p:sp>
        <p:nvSpPr>
          <p:cNvPr id="10" name="Subtitle 2"/>
          <p:cNvSpPr>
            <a:spLocks noGrp="1"/>
          </p:cNvSpPr>
          <p:nvPr>
            <p:ph type="subTitle" idx="1"/>
          </p:nvPr>
        </p:nvSpPr>
        <p:spPr>
          <a:xfrm>
            <a:off x="240305" y="3157870"/>
            <a:ext cx="2117391" cy="1637414"/>
          </a:xfrm>
        </p:spPr>
        <p:txBody>
          <a:bodyPr/>
          <a:lstStyle>
            <a:lvl1pPr marL="0" indent="0" algn="l">
              <a:buNone/>
              <a:defRPr sz="1800" b="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3" name="Slide Number Placeholder 3">
            <a:extLst>
              <a:ext uri="{FF2B5EF4-FFF2-40B4-BE49-F238E27FC236}">
                <a16:creationId xmlns:a16="http://schemas.microsoft.com/office/drawing/2014/main" id="{8C745881-2637-9722-4810-17D4A6ABCE93}"/>
              </a:ext>
            </a:extLst>
          </p:cNvPr>
          <p:cNvSpPr>
            <a:spLocks noGrp="1"/>
          </p:cNvSpPr>
          <p:nvPr>
            <p:ph type="sldNum" sz="quarter" idx="4"/>
          </p:nvPr>
        </p:nvSpPr>
        <p:spPr>
          <a:xfrm>
            <a:off x="7001289" y="4722048"/>
            <a:ext cx="2057400" cy="274637"/>
          </a:xfrm>
          <a:prstGeom prst="rect">
            <a:avLst/>
          </a:prstGeom>
        </p:spPr>
        <p:txBody>
          <a:bodyPr vert="horz" lIns="91440" tIns="45720" rIns="91440" bIns="45720" rtlCol="0" anchor="ctr"/>
          <a:lstStyle>
            <a:lvl1pPr algn="r">
              <a:defRPr sz="800">
                <a:solidFill>
                  <a:schemeClr val="accent5"/>
                </a:solidFill>
                <a:latin typeface="Arial" panose="020B0604020202020204" pitchFamily="34" charset="0"/>
                <a:cs typeface="Arial" panose="020B0604020202020204" pitchFamily="34" charset="0"/>
              </a:defRPr>
            </a:lvl1pPr>
          </a:lstStyle>
          <a:p>
            <a:fld id="{C70741DA-AE50-8046-A92A-ACD1C72543C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213" y="617905"/>
            <a:ext cx="5668769" cy="3997678"/>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4945" y="0"/>
            <a:ext cx="2607889" cy="29838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p:cNvSpPr/>
          <p:nvPr userDrawn="1"/>
        </p:nvSpPr>
        <p:spPr>
          <a:xfrm>
            <a:off x="1" y="2983831"/>
            <a:ext cx="2602944" cy="20239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title"/>
          </p:nvPr>
        </p:nvSpPr>
        <p:spPr>
          <a:xfrm>
            <a:off x="243638" y="617905"/>
            <a:ext cx="2194761" cy="2365927"/>
          </a:xfrm>
        </p:spPr>
        <p:txBody>
          <a:bodyPr/>
          <a:lstStyle>
            <a:lvl1pPr>
              <a:defRPr>
                <a:solidFill>
                  <a:schemeClr val="bg1"/>
                </a:solidFill>
              </a:defRPr>
            </a:lvl1pPr>
          </a:lstStyle>
          <a:p>
            <a:r>
              <a:rPr lang="en-US"/>
              <a:t>Click to edit Master title style</a:t>
            </a:r>
            <a:endParaRPr lang="en-US" dirty="0"/>
          </a:p>
        </p:txBody>
      </p:sp>
      <p:sp>
        <p:nvSpPr>
          <p:cNvPr id="10" name="Subtitle 2"/>
          <p:cNvSpPr>
            <a:spLocks noGrp="1"/>
          </p:cNvSpPr>
          <p:nvPr>
            <p:ph type="subTitle" idx="1"/>
          </p:nvPr>
        </p:nvSpPr>
        <p:spPr>
          <a:xfrm>
            <a:off x="240305" y="3157870"/>
            <a:ext cx="2117391" cy="1637414"/>
          </a:xfrm>
        </p:spPr>
        <p:txBody>
          <a:bodyPr/>
          <a:lstStyle>
            <a:lvl1pPr marL="0" indent="0" algn="l">
              <a:buNone/>
              <a:defRPr sz="1800" b="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3" name="Slide Number Placeholder 3">
            <a:extLst>
              <a:ext uri="{FF2B5EF4-FFF2-40B4-BE49-F238E27FC236}">
                <a16:creationId xmlns:a16="http://schemas.microsoft.com/office/drawing/2014/main" id="{8C745881-2637-9722-4810-17D4A6ABCE93}"/>
              </a:ext>
            </a:extLst>
          </p:cNvPr>
          <p:cNvSpPr>
            <a:spLocks noGrp="1"/>
          </p:cNvSpPr>
          <p:nvPr>
            <p:ph type="sldNum" sz="quarter" idx="4"/>
          </p:nvPr>
        </p:nvSpPr>
        <p:spPr>
          <a:xfrm>
            <a:off x="7001289" y="4722048"/>
            <a:ext cx="2057400" cy="274637"/>
          </a:xfrm>
          <a:prstGeom prst="rect">
            <a:avLst/>
          </a:prstGeom>
        </p:spPr>
        <p:txBody>
          <a:bodyPr vert="horz" lIns="91440" tIns="45720" rIns="91440" bIns="45720" rtlCol="0" anchor="ctr"/>
          <a:lstStyle>
            <a:lvl1pPr algn="r">
              <a:defRPr sz="800">
                <a:solidFill>
                  <a:schemeClr val="accent5"/>
                </a:solidFill>
                <a:latin typeface="Arial" panose="020B0604020202020204" pitchFamily="34" charset="0"/>
                <a:cs typeface="Arial" panose="020B0604020202020204" pitchFamily="34" charset="0"/>
              </a:defRPr>
            </a:lvl1pPr>
          </a:lstStyle>
          <a:p>
            <a:fld id="{C70741DA-AE50-8046-A92A-ACD1C72543C5}" type="slidenum">
              <a:rPr lang="en-US" smtClean="0"/>
              <a:pPr/>
              <a:t>‹#›</a:t>
            </a:fld>
            <a:endParaRPr lang="en-US" dirty="0"/>
          </a:p>
        </p:txBody>
      </p:sp>
    </p:spTree>
    <p:extLst>
      <p:ext uri="{BB962C8B-B14F-4D97-AF65-F5344CB8AC3E}">
        <p14:creationId xmlns:p14="http://schemas.microsoft.com/office/powerpoint/2010/main" val="233083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ectangle 13"/>
          <p:cNvSpPr/>
          <p:nvPr userDrawn="1"/>
        </p:nvSpPr>
        <p:spPr>
          <a:xfrm>
            <a:off x="3416968" y="0"/>
            <a:ext cx="5727033" cy="36680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bg2"/>
              </a:solidFill>
            </a:endParaRPr>
          </a:p>
        </p:txBody>
      </p:sp>
      <p:sp>
        <p:nvSpPr>
          <p:cNvPr id="15" name="Rectangle 14"/>
          <p:cNvSpPr/>
          <p:nvPr userDrawn="1"/>
        </p:nvSpPr>
        <p:spPr>
          <a:xfrm>
            <a:off x="3416968" y="3608001"/>
            <a:ext cx="5727033" cy="15354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bg2"/>
              </a:solidFill>
            </a:endParaRPr>
          </a:p>
        </p:txBody>
      </p:sp>
      <p:sp>
        <p:nvSpPr>
          <p:cNvPr id="2" name="Title 1"/>
          <p:cNvSpPr>
            <a:spLocks noGrp="1"/>
          </p:cNvSpPr>
          <p:nvPr>
            <p:ph type="title" hasCustomPrompt="1"/>
          </p:nvPr>
        </p:nvSpPr>
        <p:spPr>
          <a:xfrm>
            <a:off x="3721768" y="1628981"/>
            <a:ext cx="5229728" cy="1781632"/>
          </a:xfrm>
        </p:spPr>
        <p:txBody>
          <a:bodyPr anchor="b"/>
          <a:lstStyle>
            <a:lvl1pPr>
              <a:defRPr sz="4500">
                <a:solidFill>
                  <a:schemeClr val="bg1"/>
                </a:solidFill>
              </a:defRPr>
            </a:lvl1pPr>
          </a:lstStyle>
          <a:p>
            <a:r>
              <a:rPr lang="en-US" dirty="0"/>
              <a:t>Click to edit Section Divider</a:t>
            </a:r>
          </a:p>
        </p:txBody>
      </p:sp>
      <p:sp>
        <p:nvSpPr>
          <p:cNvPr id="3" name="Text Placeholder 2"/>
          <p:cNvSpPr>
            <a:spLocks noGrp="1"/>
          </p:cNvSpPr>
          <p:nvPr>
            <p:ph type="body" idx="1"/>
          </p:nvPr>
        </p:nvSpPr>
        <p:spPr>
          <a:xfrm>
            <a:off x="3721767" y="3865463"/>
            <a:ext cx="5229729" cy="7268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6951" y="821786"/>
            <a:ext cx="2165684" cy="418121"/>
          </a:xfrm>
          <a:prstGeom prst="rect">
            <a:avLst/>
          </a:prstGeom>
        </p:spPr>
      </p:pic>
      <p:grpSp>
        <p:nvGrpSpPr>
          <p:cNvPr id="17" name="Group 16"/>
          <p:cNvGrpSpPr/>
          <p:nvPr userDrawn="1"/>
        </p:nvGrpSpPr>
        <p:grpSpPr>
          <a:xfrm flipH="1">
            <a:off x="3248277" y="0"/>
            <a:ext cx="192505" cy="5143500"/>
            <a:chOff x="152400" y="270113"/>
            <a:chExt cx="609600" cy="1140619"/>
          </a:xfrm>
        </p:grpSpPr>
        <p:sp>
          <p:nvSpPr>
            <p:cNvPr id="18" name="Rectangle 17"/>
            <p:cNvSpPr/>
            <p:nvPr userDrawn="1"/>
          </p:nvSpPr>
          <p:spPr>
            <a:xfrm>
              <a:off x="152400" y="270113"/>
              <a:ext cx="609600" cy="228600"/>
            </a:xfrm>
            <a:prstGeom prst="rect">
              <a:avLst/>
            </a:prstGeom>
            <a:solidFill>
              <a:srgbClr val="DDA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19" name="Rectangle 18"/>
            <p:cNvSpPr/>
            <p:nvPr userDrawn="1"/>
          </p:nvSpPr>
          <p:spPr>
            <a:xfrm>
              <a:off x="152400" y="498713"/>
              <a:ext cx="609600" cy="229481"/>
            </a:xfrm>
            <a:prstGeom prst="rect">
              <a:avLst/>
            </a:prstGeom>
            <a:solidFill>
              <a:srgbClr val="19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prstClr val="white"/>
                </a:solidFill>
              </a:endParaRPr>
            </a:p>
          </p:txBody>
        </p:sp>
        <p:sp>
          <p:nvSpPr>
            <p:cNvPr id="20" name="Rectangle 19"/>
            <p:cNvSpPr/>
            <p:nvPr userDrawn="1"/>
          </p:nvSpPr>
          <p:spPr>
            <a:xfrm>
              <a:off x="152400" y="727313"/>
              <a:ext cx="609600" cy="228600"/>
            </a:xfrm>
            <a:prstGeom prst="rect">
              <a:avLst/>
            </a:prstGeom>
            <a:solidFill>
              <a:srgbClr val="678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21" name="Rectangle 20"/>
            <p:cNvSpPr/>
            <p:nvPr userDrawn="1"/>
          </p:nvSpPr>
          <p:spPr>
            <a:xfrm>
              <a:off x="152400" y="955921"/>
              <a:ext cx="609600" cy="228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22" name="Rectangle 21"/>
            <p:cNvSpPr/>
            <p:nvPr userDrawn="1"/>
          </p:nvSpPr>
          <p:spPr>
            <a:xfrm>
              <a:off x="152400" y="1182132"/>
              <a:ext cx="609600" cy="228600"/>
            </a:xfrm>
            <a:prstGeom prst="rect">
              <a:avLst/>
            </a:prstGeom>
            <a:solidFill>
              <a:srgbClr val="4B8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grpSp>
      <p:sp>
        <p:nvSpPr>
          <p:cNvPr id="4" name="Slide Number Placeholder 3">
            <a:extLst>
              <a:ext uri="{FF2B5EF4-FFF2-40B4-BE49-F238E27FC236}">
                <a16:creationId xmlns:a16="http://schemas.microsoft.com/office/drawing/2014/main" id="{DDF73DD2-EE38-83C9-B807-A1731314DEEF}"/>
              </a:ext>
            </a:extLst>
          </p:cNvPr>
          <p:cNvSpPr>
            <a:spLocks noGrp="1"/>
          </p:cNvSpPr>
          <p:nvPr>
            <p:ph type="sldNum" sz="quarter" idx="4"/>
          </p:nvPr>
        </p:nvSpPr>
        <p:spPr>
          <a:xfrm>
            <a:off x="7001289" y="4722048"/>
            <a:ext cx="2057400" cy="274637"/>
          </a:xfrm>
          <a:prstGeom prst="rect">
            <a:avLst/>
          </a:prstGeom>
        </p:spPr>
        <p:txBody>
          <a:bodyPr vert="horz" lIns="91440" tIns="45720" rIns="91440" bIns="45720" rtlCol="0" anchor="ctr"/>
          <a:lstStyle>
            <a:lvl1pPr algn="r">
              <a:defRPr sz="800">
                <a:solidFill>
                  <a:schemeClr val="bg1"/>
                </a:solidFill>
                <a:latin typeface="Arial" panose="020B0604020202020204" pitchFamily="34" charset="0"/>
                <a:cs typeface="Arial" panose="020B0604020202020204" pitchFamily="34" charset="0"/>
              </a:defRPr>
            </a:lvl1pPr>
          </a:lstStyle>
          <a:p>
            <a:fld id="{C70741DA-AE50-8046-A92A-ACD1C72543C5}" type="slidenum">
              <a:rPr lang="en-US" smtClean="0"/>
              <a:pPr/>
              <a:t>‹#›</a:t>
            </a:fld>
            <a:endParaRPr lang="en-US" dirty="0"/>
          </a:p>
        </p:txBody>
      </p:sp>
      <p:sp>
        <p:nvSpPr>
          <p:cNvPr id="5" name="Slide Number Placeholder 3">
            <a:extLst>
              <a:ext uri="{FF2B5EF4-FFF2-40B4-BE49-F238E27FC236}">
                <a16:creationId xmlns:a16="http://schemas.microsoft.com/office/drawing/2014/main" id="{782C51F2-9DEB-875B-75A6-DAF7245205A7}"/>
              </a:ext>
            </a:extLst>
          </p:cNvPr>
          <p:cNvSpPr txBox="1">
            <a:spLocks/>
          </p:cNvSpPr>
          <p:nvPr userDrawn="1"/>
        </p:nvSpPr>
        <p:spPr>
          <a:xfrm>
            <a:off x="7153689" y="4874448"/>
            <a:ext cx="2057400" cy="274637"/>
          </a:xfrm>
          <a:prstGeom prst="rect">
            <a:avLst/>
          </a:prstGeom>
        </p:spPr>
        <p:txBody>
          <a:bodyPr vert="horz" lIns="91440" tIns="45720" rIns="91440" bIns="45720" rtlCol="0" anchor="ctr"/>
          <a:lstStyle>
            <a:defPPr>
              <a:defRPr lang="en-US"/>
            </a:defPPr>
            <a:lvl1pPr marL="0" algn="r" defTabSz="685783" rtl="0" eaLnBrk="1" latinLnBrk="0" hangingPunct="1">
              <a:defRPr sz="800" kern="1200">
                <a:solidFill>
                  <a:schemeClr val="accent5"/>
                </a:solidFill>
                <a:latin typeface="Arial" panose="020B0604020202020204" pitchFamily="34" charset="0"/>
                <a:ea typeface="+mn-ea"/>
                <a:cs typeface="Arial" panose="020B0604020202020204" pitchFamily="34" charset="0"/>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fld id="{C70741DA-AE50-8046-A92A-ACD1C72543C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1_Emphasis Slide">
    <p:spTree>
      <p:nvGrpSpPr>
        <p:cNvPr id="1" name=""/>
        <p:cNvGrpSpPr/>
        <p:nvPr/>
      </p:nvGrpSpPr>
      <p:grpSpPr>
        <a:xfrm>
          <a:off x="0" y="0"/>
          <a:ext cx="0" cy="0"/>
          <a:chOff x="0" y="0"/>
          <a:chExt cx="0" cy="0"/>
        </a:xfrm>
      </p:grpSpPr>
      <p:sp>
        <p:nvSpPr>
          <p:cNvPr id="14" name="Rectangle 13"/>
          <p:cNvSpPr/>
          <p:nvPr userDrawn="1"/>
        </p:nvSpPr>
        <p:spPr>
          <a:xfrm>
            <a:off x="105508" y="0"/>
            <a:ext cx="9038493"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bg2"/>
              </a:solidFill>
            </a:endParaRPr>
          </a:p>
        </p:txBody>
      </p:sp>
      <p:sp>
        <p:nvSpPr>
          <p:cNvPr id="2" name="Title 1"/>
          <p:cNvSpPr>
            <a:spLocks noGrp="1"/>
          </p:cNvSpPr>
          <p:nvPr>
            <p:ph type="title" hasCustomPrompt="1"/>
          </p:nvPr>
        </p:nvSpPr>
        <p:spPr>
          <a:xfrm>
            <a:off x="2209491" y="1030847"/>
            <a:ext cx="5229728" cy="1781632"/>
          </a:xfrm>
        </p:spPr>
        <p:txBody>
          <a:bodyPr anchor="b"/>
          <a:lstStyle>
            <a:lvl1pPr algn="ctr">
              <a:defRPr sz="4500">
                <a:solidFill>
                  <a:schemeClr val="bg1"/>
                </a:solidFill>
              </a:defRPr>
            </a:lvl1pPr>
          </a:lstStyle>
          <a:p>
            <a:r>
              <a:rPr lang="en-US" dirty="0"/>
              <a:t>Click to edit Emphasis Slide</a:t>
            </a:r>
          </a:p>
        </p:txBody>
      </p:sp>
      <p:sp>
        <p:nvSpPr>
          <p:cNvPr id="3" name="Text Placeholder 2"/>
          <p:cNvSpPr>
            <a:spLocks noGrp="1"/>
          </p:cNvSpPr>
          <p:nvPr>
            <p:ph type="body" idx="1" hasCustomPrompt="1"/>
          </p:nvPr>
        </p:nvSpPr>
        <p:spPr>
          <a:xfrm>
            <a:off x="2209490" y="3267329"/>
            <a:ext cx="5229729" cy="726840"/>
          </a:xfrm>
        </p:spPr>
        <p:txBody>
          <a:bodyPr/>
          <a:lstStyle>
            <a:lvl1pPr marL="0" indent="0" algn="ctr">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subheading here</a:t>
            </a:r>
          </a:p>
        </p:txBody>
      </p:sp>
      <p:grpSp>
        <p:nvGrpSpPr>
          <p:cNvPr id="17" name="Group 16"/>
          <p:cNvGrpSpPr/>
          <p:nvPr userDrawn="1"/>
        </p:nvGrpSpPr>
        <p:grpSpPr>
          <a:xfrm flipH="1">
            <a:off x="0" y="0"/>
            <a:ext cx="192505" cy="5143500"/>
            <a:chOff x="152400" y="270113"/>
            <a:chExt cx="609600" cy="1140619"/>
          </a:xfrm>
        </p:grpSpPr>
        <p:sp>
          <p:nvSpPr>
            <p:cNvPr id="18" name="Rectangle 17"/>
            <p:cNvSpPr/>
            <p:nvPr userDrawn="1"/>
          </p:nvSpPr>
          <p:spPr>
            <a:xfrm>
              <a:off x="152400" y="270113"/>
              <a:ext cx="609600" cy="228600"/>
            </a:xfrm>
            <a:prstGeom prst="rect">
              <a:avLst/>
            </a:prstGeom>
            <a:solidFill>
              <a:srgbClr val="DDA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19" name="Rectangle 18"/>
            <p:cNvSpPr/>
            <p:nvPr userDrawn="1"/>
          </p:nvSpPr>
          <p:spPr>
            <a:xfrm>
              <a:off x="152400" y="498713"/>
              <a:ext cx="609600" cy="229481"/>
            </a:xfrm>
            <a:prstGeom prst="rect">
              <a:avLst/>
            </a:prstGeom>
            <a:solidFill>
              <a:srgbClr val="19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prstClr val="white"/>
                </a:solidFill>
              </a:endParaRPr>
            </a:p>
          </p:txBody>
        </p:sp>
        <p:sp>
          <p:nvSpPr>
            <p:cNvPr id="20" name="Rectangle 19"/>
            <p:cNvSpPr/>
            <p:nvPr userDrawn="1"/>
          </p:nvSpPr>
          <p:spPr>
            <a:xfrm>
              <a:off x="152400" y="727313"/>
              <a:ext cx="609600" cy="228600"/>
            </a:xfrm>
            <a:prstGeom prst="rect">
              <a:avLst/>
            </a:prstGeom>
            <a:solidFill>
              <a:srgbClr val="678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21" name="Rectangle 20"/>
            <p:cNvSpPr/>
            <p:nvPr userDrawn="1"/>
          </p:nvSpPr>
          <p:spPr>
            <a:xfrm>
              <a:off x="152400" y="955921"/>
              <a:ext cx="609600" cy="228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22" name="Rectangle 21"/>
            <p:cNvSpPr/>
            <p:nvPr userDrawn="1"/>
          </p:nvSpPr>
          <p:spPr>
            <a:xfrm>
              <a:off x="152400" y="1182132"/>
              <a:ext cx="609600" cy="228600"/>
            </a:xfrm>
            <a:prstGeom prst="rect">
              <a:avLst/>
            </a:prstGeom>
            <a:solidFill>
              <a:srgbClr val="4B8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grpSp>
      <p:sp>
        <p:nvSpPr>
          <p:cNvPr id="4" name="Slide Number Placeholder 3">
            <a:extLst>
              <a:ext uri="{FF2B5EF4-FFF2-40B4-BE49-F238E27FC236}">
                <a16:creationId xmlns:a16="http://schemas.microsoft.com/office/drawing/2014/main" id="{3E5571C2-8315-315A-370B-7C29F2981125}"/>
              </a:ext>
            </a:extLst>
          </p:cNvPr>
          <p:cNvSpPr>
            <a:spLocks noGrp="1"/>
          </p:cNvSpPr>
          <p:nvPr>
            <p:ph type="sldNum" sz="quarter" idx="4"/>
          </p:nvPr>
        </p:nvSpPr>
        <p:spPr>
          <a:xfrm>
            <a:off x="7001289" y="4722048"/>
            <a:ext cx="2057400" cy="274637"/>
          </a:xfrm>
          <a:prstGeom prst="rect">
            <a:avLst/>
          </a:prstGeom>
        </p:spPr>
        <p:txBody>
          <a:bodyPr vert="horz" lIns="91440" tIns="45720" rIns="91440" bIns="45720" rtlCol="0" anchor="ctr"/>
          <a:lstStyle>
            <a:lvl1pPr algn="r">
              <a:defRPr sz="800">
                <a:solidFill>
                  <a:schemeClr val="bg1"/>
                </a:solidFill>
                <a:latin typeface="Arial" panose="020B0604020202020204" pitchFamily="34" charset="0"/>
                <a:cs typeface="Arial" panose="020B0604020202020204" pitchFamily="34" charset="0"/>
              </a:defRPr>
            </a:lvl1pPr>
          </a:lstStyle>
          <a:p>
            <a:fld id="{C70741DA-AE50-8046-A92A-ACD1C72543C5}" type="slidenum">
              <a:rPr lang="en-US" smtClean="0"/>
              <a:pPr/>
              <a:t>‹#›</a:t>
            </a:fld>
            <a:endParaRPr lang="en-US" dirty="0"/>
          </a:p>
        </p:txBody>
      </p:sp>
    </p:spTree>
    <p:extLst>
      <p:ext uri="{BB962C8B-B14F-4D97-AF65-F5344CB8AC3E}">
        <p14:creationId xmlns:p14="http://schemas.microsoft.com/office/powerpoint/2010/main" val="4252555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3">
            <a:extLst>
              <a:ext uri="{FF2B5EF4-FFF2-40B4-BE49-F238E27FC236}">
                <a16:creationId xmlns:a16="http://schemas.microsoft.com/office/drawing/2014/main" id="{59E22271-9090-CC0B-0645-7AC30EAA5B26}"/>
              </a:ext>
            </a:extLst>
          </p:cNvPr>
          <p:cNvSpPr txBox="1">
            <a:spLocks/>
          </p:cNvSpPr>
          <p:nvPr userDrawn="1"/>
        </p:nvSpPr>
        <p:spPr>
          <a:xfrm>
            <a:off x="7001289" y="4722048"/>
            <a:ext cx="2057400" cy="274637"/>
          </a:xfrm>
          <a:prstGeom prst="rect">
            <a:avLst/>
          </a:prstGeom>
        </p:spPr>
        <p:txBody>
          <a:bodyPr vert="horz" lIns="91440" tIns="45720" rIns="91440" bIns="45720" rtlCol="0" anchor="ctr"/>
          <a:lstStyle>
            <a:defPPr>
              <a:defRPr lang="en-US"/>
            </a:defPPr>
            <a:lvl1pPr marL="0" algn="r" defTabSz="685783" rtl="0" eaLnBrk="1" latinLnBrk="0" hangingPunct="1">
              <a:defRPr sz="800" kern="1200">
                <a:solidFill>
                  <a:schemeClr val="accent5"/>
                </a:solidFill>
                <a:latin typeface="Arial" panose="020B0604020202020204" pitchFamily="34" charset="0"/>
                <a:ea typeface="+mn-ea"/>
                <a:cs typeface="Arial" panose="020B0604020202020204" pitchFamily="34" charset="0"/>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fld id="{C70741DA-AE50-8046-A92A-ACD1C72543C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0D9B9434-8CF3-15AD-2D7B-4B41235F8FE8}"/>
              </a:ext>
            </a:extLst>
          </p:cNvPr>
          <p:cNvSpPr txBox="1">
            <a:spLocks/>
          </p:cNvSpPr>
          <p:nvPr userDrawn="1"/>
        </p:nvSpPr>
        <p:spPr>
          <a:xfrm>
            <a:off x="7001289" y="4722048"/>
            <a:ext cx="2057400" cy="274637"/>
          </a:xfrm>
          <a:prstGeom prst="rect">
            <a:avLst/>
          </a:prstGeom>
        </p:spPr>
        <p:txBody>
          <a:bodyPr vert="horz" lIns="91440" tIns="45720" rIns="91440" bIns="45720" rtlCol="0" anchor="ctr"/>
          <a:lstStyle>
            <a:defPPr>
              <a:defRPr lang="en-US"/>
            </a:defPPr>
            <a:lvl1pPr marL="0" algn="r" defTabSz="685783" rtl="0" eaLnBrk="1" latinLnBrk="0" hangingPunct="1">
              <a:defRPr sz="800" kern="1200">
                <a:solidFill>
                  <a:schemeClr val="accent5"/>
                </a:solidFill>
                <a:latin typeface="Arial" panose="020B0604020202020204" pitchFamily="34" charset="0"/>
                <a:ea typeface="+mn-ea"/>
                <a:cs typeface="Arial" panose="020B0604020202020204" pitchFamily="34" charset="0"/>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fld id="{C70741DA-AE50-8046-A92A-ACD1C72543C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0D9B9434-8CF3-15AD-2D7B-4B41235F8FE8}"/>
              </a:ext>
            </a:extLst>
          </p:cNvPr>
          <p:cNvSpPr txBox="1">
            <a:spLocks/>
          </p:cNvSpPr>
          <p:nvPr userDrawn="1"/>
        </p:nvSpPr>
        <p:spPr>
          <a:xfrm>
            <a:off x="7001289" y="4722048"/>
            <a:ext cx="2057400" cy="274637"/>
          </a:xfrm>
          <a:prstGeom prst="rect">
            <a:avLst/>
          </a:prstGeom>
        </p:spPr>
        <p:txBody>
          <a:bodyPr vert="horz" lIns="91440" tIns="45720" rIns="91440" bIns="45720" rtlCol="0" anchor="ctr"/>
          <a:lstStyle>
            <a:defPPr>
              <a:defRPr lang="en-US"/>
            </a:defPPr>
            <a:lvl1pPr marL="0" algn="r" defTabSz="685783" rtl="0" eaLnBrk="1" latinLnBrk="0" hangingPunct="1">
              <a:defRPr sz="800" kern="1200">
                <a:solidFill>
                  <a:schemeClr val="accent5"/>
                </a:solidFill>
                <a:latin typeface="Arial" panose="020B0604020202020204" pitchFamily="34" charset="0"/>
                <a:ea typeface="+mn-ea"/>
                <a:cs typeface="Arial" panose="020B0604020202020204" pitchFamily="34" charset="0"/>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fld id="{C70741DA-AE50-8046-A92A-ACD1C72543C5}" type="slidenum">
              <a:rPr lang="en-US" smtClean="0"/>
              <a:pPr/>
              <a:t>‹#›</a:t>
            </a:fld>
            <a:endParaRPr lang="en-US" dirty="0"/>
          </a:p>
        </p:txBody>
      </p:sp>
    </p:spTree>
    <p:extLst>
      <p:ext uri="{BB962C8B-B14F-4D97-AF65-F5344CB8AC3E}">
        <p14:creationId xmlns:p14="http://schemas.microsoft.com/office/powerpoint/2010/main" val="995405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userDrawn="1"/>
        </p:nvGrpSpPr>
        <p:grpSpPr>
          <a:xfrm rot="5400000">
            <a:off x="4504016" y="503516"/>
            <a:ext cx="135967" cy="9144002"/>
            <a:chOff x="152400" y="270113"/>
            <a:chExt cx="609600" cy="1140619"/>
          </a:xfrm>
        </p:grpSpPr>
        <p:sp>
          <p:nvSpPr>
            <p:cNvPr id="8" name="Rectangle 7"/>
            <p:cNvSpPr/>
            <p:nvPr userDrawn="1"/>
          </p:nvSpPr>
          <p:spPr>
            <a:xfrm>
              <a:off x="152400" y="270113"/>
              <a:ext cx="609600" cy="228600"/>
            </a:xfrm>
            <a:prstGeom prst="rect">
              <a:avLst/>
            </a:prstGeom>
            <a:solidFill>
              <a:srgbClr val="DDA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9" name="Rectangle 8"/>
            <p:cNvSpPr/>
            <p:nvPr userDrawn="1"/>
          </p:nvSpPr>
          <p:spPr>
            <a:xfrm>
              <a:off x="152400" y="498713"/>
              <a:ext cx="609600" cy="229481"/>
            </a:xfrm>
            <a:prstGeom prst="rect">
              <a:avLst/>
            </a:prstGeom>
            <a:solidFill>
              <a:srgbClr val="19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prstClr val="white"/>
                </a:solidFill>
              </a:endParaRPr>
            </a:p>
          </p:txBody>
        </p:sp>
        <p:sp>
          <p:nvSpPr>
            <p:cNvPr id="10" name="Rectangle 9"/>
            <p:cNvSpPr/>
            <p:nvPr userDrawn="1"/>
          </p:nvSpPr>
          <p:spPr>
            <a:xfrm>
              <a:off x="152400" y="727313"/>
              <a:ext cx="609600" cy="228600"/>
            </a:xfrm>
            <a:prstGeom prst="rect">
              <a:avLst/>
            </a:prstGeom>
            <a:solidFill>
              <a:srgbClr val="678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11" name="Rectangle 10"/>
            <p:cNvSpPr/>
            <p:nvPr userDrawn="1"/>
          </p:nvSpPr>
          <p:spPr>
            <a:xfrm>
              <a:off x="152400" y="955921"/>
              <a:ext cx="609600" cy="228600"/>
            </a:xfrm>
            <a:prstGeom prst="rect">
              <a:avLst/>
            </a:prstGeom>
            <a:solidFill>
              <a:srgbClr val="5C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12" name="Rectangle 11"/>
            <p:cNvSpPr/>
            <p:nvPr userDrawn="1"/>
          </p:nvSpPr>
          <p:spPr>
            <a:xfrm>
              <a:off x="152400" y="1182132"/>
              <a:ext cx="609600" cy="228600"/>
            </a:xfrm>
            <a:prstGeom prst="rect">
              <a:avLst/>
            </a:prstGeom>
            <a:solidFill>
              <a:srgbClr val="4B8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grpSp>
      <p:sp>
        <p:nvSpPr>
          <p:cNvPr id="4" name="Slide Number Placeholder 3">
            <a:extLst>
              <a:ext uri="{FF2B5EF4-FFF2-40B4-BE49-F238E27FC236}">
                <a16:creationId xmlns:a16="http://schemas.microsoft.com/office/drawing/2014/main" id="{C92DC6F1-B2C2-4846-4B0C-47F230270F76}"/>
              </a:ext>
            </a:extLst>
          </p:cNvPr>
          <p:cNvSpPr>
            <a:spLocks noGrp="1"/>
          </p:cNvSpPr>
          <p:nvPr>
            <p:ph type="sldNum" sz="quarter" idx="4"/>
          </p:nvPr>
        </p:nvSpPr>
        <p:spPr>
          <a:xfrm>
            <a:off x="7001289" y="4722048"/>
            <a:ext cx="2057400" cy="274637"/>
          </a:xfrm>
          <a:prstGeom prst="rect">
            <a:avLst/>
          </a:prstGeom>
        </p:spPr>
        <p:txBody>
          <a:bodyPr vert="horz" lIns="91440" tIns="45720" rIns="91440" bIns="45720" rtlCol="0" anchor="ctr"/>
          <a:lstStyle>
            <a:lvl1pPr algn="r">
              <a:defRPr sz="800">
                <a:solidFill>
                  <a:schemeClr val="accent5">
                    <a:lumMod val="50000"/>
                  </a:schemeClr>
                </a:solidFill>
                <a:latin typeface="Arial" panose="020B0604020202020204" pitchFamily="34" charset="0"/>
                <a:cs typeface="Arial" panose="020B0604020202020204" pitchFamily="34" charset="0"/>
              </a:defRPr>
            </a:lvl1pPr>
          </a:lstStyle>
          <a:p>
            <a:fld id="{C70741DA-AE50-8046-A92A-ACD1C72543C5}" type="slidenum">
              <a:rPr lang="en-US" smtClean="0"/>
              <a:pPr/>
              <a:t>‹#›</a:t>
            </a:fld>
            <a:endParaRPr lang="en-US" dirty="0"/>
          </a:p>
        </p:txBody>
      </p:sp>
    </p:spTree>
    <p:extLst>
      <p:ext uri="{BB962C8B-B14F-4D97-AF65-F5344CB8AC3E}">
        <p14:creationId xmlns:p14="http://schemas.microsoft.com/office/powerpoint/2010/main" val="152680602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3" r:id="rId3"/>
    <p:sldLayoutId id="2147483690" r:id="rId4"/>
    <p:sldLayoutId id="2147483672" r:id="rId5"/>
    <p:sldLayoutId id="2147483689" r:id="rId6"/>
    <p:sldLayoutId id="2147483675" r:id="rId7"/>
    <p:sldLayoutId id="2147483676" r:id="rId8"/>
    <p:sldLayoutId id="2147483691" r:id="rId9"/>
    <p:sldLayoutId id="2147483677" r:id="rId10"/>
    <p:sldLayoutId id="2147483678" r:id="rId11"/>
    <p:sldLayoutId id="2147483688" r:id="rId12"/>
    <p:sldLayoutId id="2147483687" r:id="rId13"/>
  </p:sldLayoutIdLst>
  <p:hf hdr="0" ftr="0" dt="0"/>
  <p:txStyles>
    <p:titleStyle>
      <a:lvl1pPr algn="l" defTabSz="685800" rtl="0" eaLnBrk="1" latinLnBrk="0" hangingPunct="1">
        <a:lnSpc>
          <a:spcPct val="90000"/>
        </a:lnSpc>
        <a:spcBef>
          <a:spcPct val="0"/>
        </a:spcBef>
        <a:buNone/>
        <a:defRPr sz="3300" b="1" i="0" kern="1200">
          <a:solidFill>
            <a:schemeClr val="accent6"/>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spcAft>
          <a:spcPts val="600"/>
        </a:spcAft>
        <a:buFont typeface="Arial" panose="020B0604020202020204" pitchFamily="34" charset="0"/>
        <a:buChar char="•"/>
        <a:defRPr sz="2100" b="0" i="0" kern="1200">
          <a:solidFill>
            <a:schemeClr val="accent5"/>
          </a:solidFill>
          <a:latin typeface="Arial" charset="0"/>
          <a:ea typeface="Arial" charset="0"/>
          <a:cs typeface="Arial" charset="0"/>
        </a:defRPr>
      </a:lvl1pPr>
      <a:lvl2pPr marL="514350" indent="-171450" algn="l" defTabSz="685800" rtl="0" eaLnBrk="1" latinLnBrk="0" hangingPunct="1">
        <a:lnSpc>
          <a:spcPct val="90000"/>
        </a:lnSpc>
        <a:spcBef>
          <a:spcPts val="375"/>
        </a:spcBef>
        <a:spcAft>
          <a:spcPts val="600"/>
        </a:spcAft>
        <a:buFont typeface="Arial" panose="020B0604020202020204" pitchFamily="34" charset="0"/>
        <a:buChar char="•"/>
        <a:defRPr sz="1800" b="0" i="0" kern="1200">
          <a:solidFill>
            <a:schemeClr val="accent5"/>
          </a:solidFill>
          <a:latin typeface="Arial" charset="0"/>
          <a:ea typeface="Arial" charset="0"/>
          <a:cs typeface="Arial" charset="0"/>
        </a:defRPr>
      </a:lvl2pPr>
      <a:lvl3pPr marL="857250" indent="-171450" algn="l" defTabSz="685800" rtl="0" eaLnBrk="1" latinLnBrk="0" hangingPunct="1">
        <a:lnSpc>
          <a:spcPct val="90000"/>
        </a:lnSpc>
        <a:spcBef>
          <a:spcPts val="375"/>
        </a:spcBef>
        <a:spcAft>
          <a:spcPts val="600"/>
        </a:spcAft>
        <a:buFont typeface="Arial" panose="020B0604020202020204" pitchFamily="34" charset="0"/>
        <a:buChar char="•"/>
        <a:defRPr sz="1500" b="0" i="0" kern="1200">
          <a:solidFill>
            <a:schemeClr val="accent5"/>
          </a:solidFill>
          <a:latin typeface="Arial" charset="0"/>
          <a:ea typeface="Arial" charset="0"/>
          <a:cs typeface="Arial" charset="0"/>
        </a:defRPr>
      </a:lvl3pPr>
      <a:lvl4pPr marL="1200150" indent="-171450" algn="l" defTabSz="685800" rtl="0" eaLnBrk="1" latinLnBrk="0" hangingPunct="1">
        <a:lnSpc>
          <a:spcPct val="90000"/>
        </a:lnSpc>
        <a:spcBef>
          <a:spcPts val="375"/>
        </a:spcBef>
        <a:spcAft>
          <a:spcPts val="600"/>
        </a:spcAft>
        <a:buFont typeface="Arial" panose="020B0604020202020204" pitchFamily="34" charset="0"/>
        <a:buChar char="•"/>
        <a:defRPr sz="1350" b="0" i="0" kern="1200">
          <a:solidFill>
            <a:schemeClr val="accent5"/>
          </a:solidFill>
          <a:latin typeface="Arial" charset="0"/>
          <a:ea typeface="Arial" charset="0"/>
          <a:cs typeface="Arial" charset="0"/>
        </a:defRPr>
      </a:lvl4pPr>
      <a:lvl5pPr marL="1543050" indent="-171450" algn="l" defTabSz="685800" rtl="0" eaLnBrk="1" latinLnBrk="0" hangingPunct="1">
        <a:lnSpc>
          <a:spcPct val="90000"/>
        </a:lnSpc>
        <a:spcBef>
          <a:spcPts val="375"/>
        </a:spcBef>
        <a:spcAft>
          <a:spcPts val="600"/>
        </a:spcAft>
        <a:buFont typeface="Arial" panose="020B0604020202020204" pitchFamily="34" charset="0"/>
        <a:buChar char="•"/>
        <a:defRPr sz="1350" b="0" i="0" kern="1200">
          <a:solidFill>
            <a:schemeClr val="accent5"/>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fontScale="90000"/>
          </a:bodyPr>
          <a:lstStyle/>
          <a:p>
            <a:r>
              <a:rPr lang="en-US" dirty="0"/>
              <a:t>Transportation Overview</a:t>
            </a:r>
          </a:p>
        </p:txBody>
      </p:sp>
      <p:sp>
        <p:nvSpPr>
          <p:cNvPr id="8" name="Subtitle 7"/>
          <p:cNvSpPr>
            <a:spLocks noGrp="1"/>
          </p:cNvSpPr>
          <p:nvPr>
            <p:ph type="subTitle" idx="1"/>
          </p:nvPr>
        </p:nvSpPr>
        <p:spPr>
          <a:xfrm>
            <a:off x="4174958" y="3269804"/>
            <a:ext cx="4969042" cy="865226"/>
          </a:xfrm>
        </p:spPr>
        <p:txBody>
          <a:bodyPr>
            <a:normAutofit fontScale="62500" lnSpcReduction="20000"/>
          </a:bodyPr>
          <a:lstStyle/>
          <a:p>
            <a:r>
              <a:rPr lang="en-US" dirty="0"/>
              <a:t>House Transportation Committee</a:t>
            </a:r>
          </a:p>
          <a:p>
            <a:r>
              <a:rPr lang="en-US" dirty="0"/>
              <a:t>Subcommittee on Discretionary Funding Allocations</a:t>
            </a:r>
          </a:p>
          <a:p>
            <a:r>
              <a:rPr lang="en-US" dirty="0"/>
              <a:t>May 4, 2023</a:t>
            </a:r>
          </a:p>
        </p:txBody>
      </p:sp>
    </p:spTree>
    <p:extLst>
      <p:ext uri="{BB962C8B-B14F-4D97-AF65-F5344CB8AC3E}">
        <p14:creationId xmlns:p14="http://schemas.microsoft.com/office/powerpoint/2010/main" val="1464912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E0302D-98AB-5197-B217-F5B69BD470D5}"/>
              </a:ext>
            </a:extLst>
          </p:cNvPr>
          <p:cNvSpPr>
            <a:spLocks noGrp="1"/>
          </p:cNvSpPr>
          <p:nvPr>
            <p:ph type="title"/>
          </p:nvPr>
        </p:nvSpPr>
        <p:spPr>
          <a:xfrm>
            <a:off x="150511" y="3074973"/>
            <a:ext cx="2194761" cy="1885765"/>
          </a:xfrm>
        </p:spPr>
        <p:txBody>
          <a:bodyPr>
            <a:noAutofit/>
          </a:bodyPr>
          <a:lstStyle/>
          <a:p>
            <a:r>
              <a:rPr lang="en-US" sz="2800" dirty="0"/>
              <a:t>State Highway Fund FY22 Expenses</a:t>
            </a:r>
          </a:p>
        </p:txBody>
      </p:sp>
      <p:sp>
        <p:nvSpPr>
          <p:cNvPr id="4" name="Subtitle 3">
            <a:extLst>
              <a:ext uri="{FF2B5EF4-FFF2-40B4-BE49-F238E27FC236}">
                <a16:creationId xmlns:a16="http://schemas.microsoft.com/office/drawing/2014/main" id="{D4A2E2F3-A36D-5BF9-2C07-A3C897855C37}"/>
              </a:ext>
            </a:extLst>
          </p:cNvPr>
          <p:cNvSpPr>
            <a:spLocks noGrp="1"/>
          </p:cNvSpPr>
          <p:nvPr>
            <p:ph type="subTitle" idx="1"/>
          </p:nvPr>
        </p:nvSpPr>
        <p:spPr>
          <a:xfrm>
            <a:off x="227881" y="240632"/>
            <a:ext cx="2117391" cy="2583487"/>
          </a:xfrm>
        </p:spPr>
        <p:txBody>
          <a:bodyPr>
            <a:normAutofit fontScale="77500" lnSpcReduction="20000"/>
          </a:bodyPr>
          <a:lstStyle/>
          <a:p>
            <a:r>
              <a:rPr lang="en-US" sz="1050" dirty="0"/>
              <a:t>Plan: 		$1.5B</a:t>
            </a:r>
          </a:p>
          <a:p>
            <a:r>
              <a:rPr lang="en-US" sz="1050" dirty="0"/>
              <a:t>Build: 		$2.1B</a:t>
            </a:r>
          </a:p>
          <a:p>
            <a:r>
              <a:rPr lang="en-US" sz="1050" dirty="0"/>
              <a:t>Maintain: 		$4.0B</a:t>
            </a:r>
          </a:p>
          <a:p>
            <a:r>
              <a:rPr lang="en-US" sz="1050" dirty="0"/>
              <a:t>Use: 		$0.1B</a:t>
            </a:r>
          </a:p>
          <a:p>
            <a:r>
              <a:rPr lang="en-US" sz="1050" dirty="0"/>
              <a:t>Manage: 		$0.4B</a:t>
            </a:r>
          </a:p>
          <a:p>
            <a:r>
              <a:rPr lang="en-US" sz="1050" dirty="0"/>
              <a:t>Prop 1 Projects: 	$1.1B</a:t>
            </a:r>
          </a:p>
          <a:p>
            <a:r>
              <a:rPr lang="en-US" sz="1050" dirty="0"/>
              <a:t>Prop 7 Projects: 	$2.8B</a:t>
            </a:r>
          </a:p>
          <a:p>
            <a:r>
              <a:rPr lang="en-US" sz="1050" dirty="0"/>
              <a:t>Prop 14 DS: 		$0.3B</a:t>
            </a:r>
          </a:p>
          <a:p>
            <a:r>
              <a:rPr lang="en-US" sz="1050" dirty="0"/>
              <a:t>Prop 12 DS: 		$0.3B</a:t>
            </a:r>
          </a:p>
          <a:p>
            <a:r>
              <a:rPr lang="en-US" sz="1050" dirty="0"/>
              <a:t>Other Agencies: 	$0.4B</a:t>
            </a:r>
          </a:p>
        </p:txBody>
      </p:sp>
      <p:graphicFrame>
        <p:nvGraphicFramePr>
          <p:cNvPr id="5" name="Chart 4">
            <a:extLst>
              <a:ext uri="{FF2B5EF4-FFF2-40B4-BE49-F238E27FC236}">
                <a16:creationId xmlns:a16="http://schemas.microsoft.com/office/drawing/2014/main" id="{C3EC5821-1D93-D402-5A73-CA113FB6841D}"/>
              </a:ext>
            </a:extLst>
          </p:cNvPr>
          <p:cNvGraphicFramePr>
            <a:graphicFrameLocks/>
          </p:cNvGraphicFramePr>
          <p:nvPr>
            <p:extLst>
              <p:ext uri="{D42A27DB-BD31-4B8C-83A1-F6EECF244321}">
                <p14:modId xmlns:p14="http://schemas.microsoft.com/office/powerpoint/2010/main" val="987991582"/>
              </p:ext>
            </p:extLst>
          </p:nvPr>
        </p:nvGraphicFramePr>
        <p:xfrm>
          <a:off x="2119810" y="91381"/>
          <a:ext cx="6416479" cy="496073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527005BC-1FCD-7F85-C2E5-8108E359C284}"/>
              </a:ext>
            </a:extLst>
          </p:cNvPr>
          <p:cNvSpPr txBox="1"/>
          <p:nvPr/>
        </p:nvSpPr>
        <p:spPr>
          <a:xfrm>
            <a:off x="8029989" y="4305368"/>
            <a:ext cx="987858" cy="707886"/>
          </a:xfrm>
          <a:prstGeom prst="rect">
            <a:avLst/>
          </a:prstGeom>
          <a:noFill/>
        </p:spPr>
        <p:txBody>
          <a:bodyPr wrap="square" rtlCol="0">
            <a:spAutoFit/>
          </a:bodyPr>
          <a:lstStyle/>
          <a:p>
            <a:r>
              <a:rPr lang="en-US" sz="1000" dirty="0">
                <a:solidFill>
                  <a:schemeClr val="accent5">
                    <a:lumMod val="50000"/>
                  </a:schemeClr>
                </a:solidFill>
                <a:latin typeface="Arial" panose="020B0604020202020204" pitchFamily="34" charset="0"/>
                <a:cs typeface="Arial" panose="020B0604020202020204" pitchFamily="34" charset="0"/>
              </a:rPr>
              <a:t>TxDOT: March 2023 Cash Forecast</a:t>
            </a:r>
          </a:p>
        </p:txBody>
      </p:sp>
      <p:sp>
        <p:nvSpPr>
          <p:cNvPr id="2" name="Slide Number Placeholder 1">
            <a:extLst>
              <a:ext uri="{FF2B5EF4-FFF2-40B4-BE49-F238E27FC236}">
                <a16:creationId xmlns:a16="http://schemas.microsoft.com/office/drawing/2014/main" id="{F5A41468-D780-4C82-8E62-546995306FDB}"/>
              </a:ext>
            </a:extLst>
          </p:cNvPr>
          <p:cNvSpPr>
            <a:spLocks noGrp="1"/>
          </p:cNvSpPr>
          <p:nvPr>
            <p:ph type="sldNum" sz="quarter" idx="4"/>
          </p:nvPr>
        </p:nvSpPr>
        <p:spPr/>
        <p:txBody>
          <a:bodyPr/>
          <a:lstStyle/>
          <a:p>
            <a:fld id="{C70741DA-AE50-8046-A92A-ACD1C72543C5}" type="slidenum">
              <a:rPr lang="en-US" smtClean="0"/>
              <a:pPr/>
              <a:t>10</a:t>
            </a:fld>
            <a:endParaRPr lang="en-US" dirty="0"/>
          </a:p>
        </p:txBody>
      </p:sp>
    </p:spTree>
    <p:extLst>
      <p:ext uri="{BB962C8B-B14F-4D97-AF65-F5344CB8AC3E}">
        <p14:creationId xmlns:p14="http://schemas.microsoft.com/office/powerpoint/2010/main" val="2533982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Transportation Organizations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74710324"/>
              </p:ext>
            </p:extLst>
          </p:nvPr>
        </p:nvGraphicFramePr>
        <p:xfrm>
          <a:off x="628650" y="1370013"/>
          <a:ext cx="7886700" cy="326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E1C2D9C3-1727-BF8D-1E1A-9A9390B74FA7}"/>
              </a:ext>
            </a:extLst>
          </p:cNvPr>
          <p:cNvSpPr>
            <a:spLocks noGrp="1"/>
          </p:cNvSpPr>
          <p:nvPr>
            <p:ph type="sldNum" sz="quarter" idx="4"/>
          </p:nvPr>
        </p:nvSpPr>
        <p:spPr/>
        <p:txBody>
          <a:bodyPr/>
          <a:lstStyle/>
          <a:p>
            <a:fld id="{C70741DA-AE50-8046-A92A-ACD1C72543C5}" type="slidenum">
              <a:rPr lang="en-US" smtClean="0"/>
              <a:pPr/>
              <a:t>11</a:t>
            </a:fld>
            <a:endParaRPr lang="en-US" dirty="0"/>
          </a:p>
        </p:txBody>
      </p:sp>
    </p:spTree>
    <p:extLst>
      <p:ext uri="{BB962C8B-B14F-4D97-AF65-F5344CB8AC3E}">
        <p14:creationId xmlns:p14="http://schemas.microsoft.com/office/powerpoint/2010/main" val="1102761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525F0-2575-90D4-3EAF-F8A480120625}"/>
              </a:ext>
            </a:extLst>
          </p:cNvPr>
          <p:cNvSpPr>
            <a:spLocks noGrp="1"/>
          </p:cNvSpPr>
          <p:nvPr>
            <p:ph type="title"/>
          </p:nvPr>
        </p:nvSpPr>
        <p:spPr/>
        <p:txBody>
          <a:bodyPr/>
          <a:lstStyle/>
          <a:p>
            <a:r>
              <a:rPr lang="en-US" dirty="0"/>
              <a:t>Transportation Planning in Texas</a:t>
            </a:r>
          </a:p>
        </p:txBody>
      </p:sp>
      <p:sp>
        <p:nvSpPr>
          <p:cNvPr id="3" name="Content Placeholder 2">
            <a:extLst>
              <a:ext uri="{FF2B5EF4-FFF2-40B4-BE49-F238E27FC236}">
                <a16:creationId xmlns:a16="http://schemas.microsoft.com/office/drawing/2014/main" id="{2FE8552E-0901-DD35-7BD4-E51BAD28BDA6}"/>
              </a:ext>
            </a:extLst>
          </p:cNvPr>
          <p:cNvSpPr>
            <a:spLocks noGrp="1"/>
          </p:cNvSpPr>
          <p:nvPr>
            <p:ph idx="1"/>
          </p:nvPr>
        </p:nvSpPr>
        <p:spPr/>
        <p:txBody>
          <a:bodyPr numCol="1">
            <a:normAutofit/>
          </a:bodyPr>
          <a:lstStyle/>
          <a:p>
            <a:pPr eaLnBrk="1" hangingPunct="1"/>
            <a:r>
              <a:rPr lang="en-US" altLang="en-US" sz="2000" dirty="0"/>
              <a:t>25 TxDOT Districts</a:t>
            </a:r>
          </a:p>
          <a:p>
            <a:pPr eaLnBrk="1" hangingPunct="1"/>
            <a:r>
              <a:rPr lang="en-US" altLang="en-US" sz="2000" dirty="0"/>
              <a:t>23 Metropolitan Planning Organizations (MPOs)</a:t>
            </a:r>
          </a:p>
          <a:p>
            <a:pPr eaLnBrk="1" hangingPunct="1"/>
            <a:r>
              <a:rPr lang="en-US" altLang="en-US" sz="2000" dirty="0"/>
              <a:t>24 Councils of Government (COGs)</a:t>
            </a:r>
          </a:p>
          <a:p>
            <a:pPr eaLnBrk="1" hangingPunct="1"/>
            <a:r>
              <a:rPr lang="en-US" altLang="en-US" sz="2000" dirty="0"/>
              <a:t>24 Lead Agencies – Regional Transit  (24) </a:t>
            </a:r>
          </a:p>
          <a:p>
            <a:pPr eaLnBrk="1" hangingPunct="1"/>
            <a:r>
              <a:rPr lang="en-US" altLang="en-US" sz="2000" dirty="0"/>
              <a:t>13 RTPO (13 established 21 with resolutions)</a:t>
            </a:r>
          </a:p>
          <a:p>
            <a:pPr eaLnBrk="1" hangingPunct="1"/>
            <a:r>
              <a:rPr lang="en-US" altLang="en-US" sz="2000" dirty="0"/>
              <a:t>10 Regional Mobility Authorities (RMAs)</a:t>
            </a:r>
          </a:p>
          <a:p>
            <a:pPr eaLnBrk="1" hangingPunct="1"/>
            <a:r>
              <a:rPr lang="en-US" altLang="en-US" sz="2000" dirty="0"/>
              <a:t>Others (e.g. 391’s)</a:t>
            </a:r>
          </a:p>
          <a:p>
            <a:endParaRPr lang="en-US" dirty="0"/>
          </a:p>
          <a:p>
            <a:endParaRPr lang="en-US" dirty="0"/>
          </a:p>
        </p:txBody>
      </p:sp>
      <p:sp>
        <p:nvSpPr>
          <p:cNvPr id="4" name="Slide Number Placeholder 3">
            <a:extLst>
              <a:ext uri="{FF2B5EF4-FFF2-40B4-BE49-F238E27FC236}">
                <a16:creationId xmlns:a16="http://schemas.microsoft.com/office/drawing/2014/main" id="{E405BA90-4C12-9747-CFBA-0FBE29B31772}"/>
              </a:ext>
            </a:extLst>
          </p:cNvPr>
          <p:cNvSpPr>
            <a:spLocks noGrp="1"/>
          </p:cNvSpPr>
          <p:nvPr>
            <p:ph type="sldNum" sz="quarter" idx="4"/>
          </p:nvPr>
        </p:nvSpPr>
        <p:spPr/>
        <p:txBody>
          <a:bodyPr/>
          <a:lstStyle/>
          <a:p>
            <a:fld id="{C70741DA-AE50-8046-A92A-ACD1C72543C5}" type="slidenum">
              <a:rPr lang="en-US" smtClean="0"/>
              <a:pPr/>
              <a:t>12</a:t>
            </a:fld>
            <a:endParaRPr lang="en-US" dirty="0"/>
          </a:p>
        </p:txBody>
      </p:sp>
    </p:spTree>
    <p:extLst>
      <p:ext uri="{BB962C8B-B14F-4D97-AF65-F5344CB8AC3E}">
        <p14:creationId xmlns:p14="http://schemas.microsoft.com/office/powerpoint/2010/main" val="66190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BB091-A965-D729-61F6-943CFB1636B2}"/>
              </a:ext>
            </a:extLst>
          </p:cNvPr>
          <p:cNvSpPr>
            <a:spLocks noGrp="1"/>
          </p:cNvSpPr>
          <p:nvPr>
            <p:ph type="title"/>
          </p:nvPr>
        </p:nvSpPr>
        <p:spPr/>
        <p:txBody>
          <a:bodyPr/>
          <a:lstStyle/>
          <a:p>
            <a:r>
              <a:rPr lang="en-US" dirty="0"/>
              <a:t>Metropolitan Planning Organizations</a:t>
            </a:r>
          </a:p>
        </p:txBody>
      </p:sp>
      <p:sp>
        <p:nvSpPr>
          <p:cNvPr id="3" name="Content Placeholder 2">
            <a:extLst>
              <a:ext uri="{FF2B5EF4-FFF2-40B4-BE49-F238E27FC236}">
                <a16:creationId xmlns:a16="http://schemas.microsoft.com/office/drawing/2014/main" id="{7E8A83CA-938E-D8E6-9656-2A3D150DF4EC}"/>
              </a:ext>
            </a:extLst>
          </p:cNvPr>
          <p:cNvSpPr>
            <a:spLocks noGrp="1"/>
          </p:cNvSpPr>
          <p:nvPr>
            <p:ph idx="1"/>
          </p:nvPr>
        </p:nvSpPr>
        <p:spPr/>
        <p:txBody>
          <a:bodyPr/>
          <a:lstStyle/>
          <a:p>
            <a:r>
              <a:rPr lang="en-US" dirty="0"/>
              <a:t>MPOs represent localities in all urbanized areas with populations greater than 50,000.</a:t>
            </a:r>
          </a:p>
          <a:p>
            <a:r>
              <a:rPr lang="en-US" dirty="0"/>
              <a:t>Urbanized areas with populations greater than 200,000 are called Transportation Management Areas (TMA).</a:t>
            </a:r>
          </a:p>
          <a:p>
            <a:r>
              <a:rPr lang="en-US" dirty="0"/>
              <a:t>MPO/TMA planning processed must comply with federal requirements to develop transportation plans.</a:t>
            </a:r>
          </a:p>
          <a:p>
            <a:r>
              <a:rPr lang="en-US" dirty="0"/>
              <a:t>Each MPO receives federal funding for planning activities and many also receive state and local funds as well.</a:t>
            </a:r>
          </a:p>
          <a:p>
            <a:endParaRPr lang="en-US" dirty="0"/>
          </a:p>
        </p:txBody>
      </p:sp>
      <p:sp>
        <p:nvSpPr>
          <p:cNvPr id="4" name="Slide Number Placeholder 3">
            <a:extLst>
              <a:ext uri="{FF2B5EF4-FFF2-40B4-BE49-F238E27FC236}">
                <a16:creationId xmlns:a16="http://schemas.microsoft.com/office/drawing/2014/main" id="{902137D3-D1E7-C2C0-A5DB-3139AF62B07B}"/>
              </a:ext>
            </a:extLst>
          </p:cNvPr>
          <p:cNvSpPr>
            <a:spLocks noGrp="1"/>
          </p:cNvSpPr>
          <p:nvPr>
            <p:ph type="sldNum" sz="quarter" idx="4"/>
          </p:nvPr>
        </p:nvSpPr>
        <p:spPr/>
        <p:txBody>
          <a:bodyPr/>
          <a:lstStyle/>
          <a:p>
            <a:fld id="{C70741DA-AE50-8046-A92A-ACD1C72543C5}" type="slidenum">
              <a:rPr lang="en-US" smtClean="0"/>
              <a:pPr/>
              <a:t>13</a:t>
            </a:fld>
            <a:endParaRPr lang="en-US" dirty="0"/>
          </a:p>
        </p:txBody>
      </p:sp>
    </p:spTree>
    <p:extLst>
      <p:ext uri="{BB962C8B-B14F-4D97-AF65-F5344CB8AC3E}">
        <p14:creationId xmlns:p14="http://schemas.microsoft.com/office/powerpoint/2010/main" val="2263523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F3EDA5-6E79-45CD-D43A-3774FF2B793A}"/>
              </a:ext>
            </a:extLst>
          </p:cNvPr>
          <p:cNvSpPr>
            <a:spLocks noGrp="1"/>
          </p:cNvSpPr>
          <p:nvPr>
            <p:ph type="title"/>
          </p:nvPr>
        </p:nvSpPr>
        <p:spPr/>
        <p:txBody>
          <a:bodyPr/>
          <a:lstStyle/>
          <a:p>
            <a:r>
              <a:rPr lang="en-US" dirty="0"/>
              <a:t>MPO Map</a:t>
            </a:r>
          </a:p>
        </p:txBody>
      </p:sp>
      <p:sp>
        <p:nvSpPr>
          <p:cNvPr id="2" name="Slide Number Placeholder 1">
            <a:extLst>
              <a:ext uri="{FF2B5EF4-FFF2-40B4-BE49-F238E27FC236}">
                <a16:creationId xmlns:a16="http://schemas.microsoft.com/office/drawing/2014/main" id="{3C9EA8A4-F419-87EC-81B1-F9726FA3E495}"/>
              </a:ext>
            </a:extLst>
          </p:cNvPr>
          <p:cNvSpPr>
            <a:spLocks noGrp="1"/>
          </p:cNvSpPr>
          <p:nvPr>
            <p:ph type="sldNum" sz="quarter" idx="4"/>
          </p:nvPr>
        </p:nvSpPr>
        <p:spPr/>
        <p:txBody>
          <a:bodyPr/>
          <a:lstStyle/>
          <a:p>
            <a:fld id="{C70741DA-AE50-8046-A92A-ACD1C72543C5}" type="slidenum">
              <a:rPr lang="en-US" smtClean="0"/>
              <a:pPr/>
              <a:t>14</a:t>
            </a:fld>
            <a:endParaRPr lang="en-US" dirty="0"/>
          </a:p>
        </p:txBody>
      </p:sp>
      <p:pic>
        <p:nvPicPr>
          <p:cNvPr id="4" name="Picture 3">
            <a:extLst>
              <a:ext uri="{FF2B5EF4-FFF2-40B4-BE49-F238E27FC236}">
                <a16:creationId xmlns:a16="http://schemas.microsoft.com/office/drawing/2014/main" id="{1AABD4B8-C2F1-7539-B94F-01183DC7EE5C}"/>
              </a:ext>
            </a:extLst>
          </p:cNvPr>
          <p:cNvPicPr>
            <a:picLocks noChangeAspect="1"/>
          </p:cNvPicPr>
          <p:nvPr/>
        </p:nvPicPr>
        <p:blipFill>
          <a:blip r:embed="rId3"/>
          <a:stretch>
            <a:fillRect/>
          </a:stretch>
        </p:blipFill>
        <p:spPr>
          <a:xfrm>
            <a:off x="3240120" y="-12205"/>
            <a:ext cx="5247004" cy="5008890"/>
          </a:xfrm>
          <a:prstGeom prst="rect">
            <a:avLst/>
          </a:prstGeom>
        </p:spPr>
      </p:pic>
      <p:sp>
        <p:nvSpPr>
          <p:cNvPr id="9" name="TextBox 8">
            <a:extLst>
              <a:ext uri="{FF2B5EF4-FFF2-40B4-BE49-F238E27FC236}">
                <a16:creationId xmlns:a16="http://schemas.microsoft.com/office/drawing/2014/main" id="{9221F615-4A7D-9E60-7088-EC43D1433E69}"/>
              </a:ext>
            </a:extLst>
          </p:cNvPr>
          <p:cNvSpPr txBox="1"/>
          <p:nvPr/>
        </p:nvSpPr>
        <p:spPr>
          <a:xfrm>
            <a:off x="3240120" y="4767263"/>
            <a:ext cx="1009112" cy="261610"/>
          </a:xfrm>
          <a:prstGeom prst="rect">
            <a:avLst/>
          </a:prstGeom>
          <a:noFill/>
        </p:spPr>
        <p:txBody>
          <a:bodyPr wrap="square" rtlCol="0">
            <a:spAutoFit/>
          </a:bodyPr>
          <a:lstStyle/>
          <a:p>
            <a:r>
              <a:rPr lang="en-US" sz="1050" dirty="0"/>
              <a:t>Map: TxDOT</a:t>
            </a:r>
          </a:p>
        </p:txBody>
      </p:sp>
    </p:spTree>
    <p:extLst>
      <p:ext uri="{BB962C8B-B14F-4D97-AF65-F5344CB8AC3E}">
        <p14:creationId xmlns:p14="http://schemas.microsoft.com/office/powerpoint/2010/main" val="3911382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9F09B7C-FE8B-6D30-F454-E2DB7406151A}"/>
              </a:ext>
            </a:extLst>
          </p:cNvPr>
          <p:cNvSpPr>
            <a:spLocks noGrp="1"/>
          </p:cNvSpPr>
          <p:nvPr>
            <p:ph sz="half" idx="2"/>
          </p:nvPr>
        </p:nvSpPr>
        <p:spPr>
          <a:xfrm>
            <a:off x="2857213" y="617904"/>
            <a:ext cx="5961472" cy="4177379"/>
          </a:xfrm>
        </p:spPr>
        <p:txBody>
          <a:bodyPr numCol="2">
            <a:normAutofit fontScale="47500" lnSpcReduction="20000"/>
          </a:bodyPr>
          <a:lstStyle/>
          <a:p>
            <a:pPr marL="285750" indent="-285750">
              <a:lnSpc>
                <a:spcPct val="120000"/>
              </a:lnSpc>
              <a:buFont typeface="+mj-lt"/>
              <a:buAutoNum type="arabicPeriod"/>
            </a:pPr>
            <a:r>
              <a:rPr lang="en-US" sz="2400" b="1" dirty="0"/>
              <a:t>Abilene MPO</a:t>
            </a:r>
          </a:p>
          <a:p>
            <a:pPr marL="285750" indent="-285750">
              <a:lnSpc>
                <a:spcPct val="120000"/>
              </a:lnSpc>
              <a:buFont typeface="+mj-lt"/>
              <a:buAutoNum type="arabicPeriod"/>
            </a:pPr>
            <a:r>
              <a:rPr lang="en-US" sz="2400" b="1" dirty="0"/>
              <a:t>Alamo Area MPO </a:t>
            </a:r>
            <a:r>
              <a:rPr lang="en-US" sz="2400" dirty="0"/>
              <a:t>(TMA)</a:t>
            </a:r>
          </a:p>
          <a:p>
            <a:pPr marL="285750" indent="-285750">
              <a:lnSpc>
                <a:spcPct val="120000"/>
              </a:lnSpc>
              <a:buFont typeface="+mj-lt"/>
              <a:buAutoNum type="arabicPeriod"/>
            </a:pPr>
            <a:r>
              <a:rPr lang="en-US" sz="2400" b="1" dirty="0"/>
              <a:t>Amarillo MPO</a:t>
            </a:r>
          </a:p>
          <a:p>
            <a:pPr marL="285750" indent="-285750">
              <a:lnSpc>
                <a:spcPct val="120000"/>
              </a:lnSpc>
              <a:buFont typeface="+mj-lt"/>
              <a:buAutoNum type="arabicPeriod"/>
            </a:pPr>
            <a:r>
              <a:rPr lang="en-US" sz="2400" b="1" dirty="0"/>
              <a:t>Austin MPO </a:t>
            </a:r>
            <a:r>
              <a:rPr lang="en-US" sz="2400" dirty="0"/>
              <a:t>(CAMPO)(TMA)</a:t>
            </a:r>
          </a:p>
          <a:p>
            <a:pPr marL="285750" indent="-285750">
              <a:lnSpc>
                <a:spcPct val="120000"/>
              </a:lnSpc>
              <a:buFont typeface="+mj-lt"/>
              <a:buAutoNum type="arabicPeriod"/>
            </a:pPr>
            <a:r>
              <a:rPr lang="en-US" sz="2400" b="1" dirty="0"/>
              <a:t>Beaumont-Port Arthur MPO </a:t>
            </a:r>
            <a:r>
              <a:rPr lang="en-US" sz="2400" dirty="0"/>
              <a:t>(SETRPC-MPO)</a:t>
            </a:r>
          </a:p>
          <a:p>
            <a:pPr marL="285750" indent="-285750">
              <a:lnSpc>
                <a:spcPct val="120000"/>
              </a:lnSpc>
              <a:buFont typeface="+mj-lt"/>
              <a:buAutoNum type="arabicPeriod"/>
            </a:pPr>
            <a:r>
              <a:rPr lang="en-US" sz="2400" b="1" dirty="0"/>
              <a:t>Bryan-College Station MPO</a:t>
            </a:r>
          </a:p>
          <a:p>
            <a:pPr marL="285750" indent="-285750">
              <a:lnSpc>
                <a:spcPct val="120000"/>
              </a:lnSpc>
              <a:buFont typeface="+mj-lt"/>
              <a:buAutoNum type="arabicPeriod"/>
            </a:pPr>
            <a:r>
              <a:rPr lang="en-US" sz="2400" b="1" dirty="0"/>
              <a:t>Corpus Christi MPO </a:t>
            </a:r>
            <a:r>
              <a:rPr lang="en-US" sz="2400" dirty="0"/>
              <a:t>(TMA)</a:t>
            </a:r>
          </a:p>
          <a:p>
            <a:pPr marL="285750" indent="-285750">
              <a:lnSpc>
                <a:spcPct val="120000"/>
              </a:lnSpc>
              <a:buFont typeface="+mj-lt"/>
              <a:buAutoNum type="arabicPeriod"/>
            </a:pPr>
            <a:r>
              <a:rPr lang="en-US" sz="2400" b="1" dirty="0"/>
              <a:t>Dallas-Fort Worth MPO </a:t>
            </a:r>
            <a:r>
              <a:rPr lang="en-US" sz="2400" dirty="0"/>
              <a:t>(NCTCOG)(TMA)</a:t>
            </a:r>
          </a:p>
          <a:p>
            <a:pPr marL="285750" indent="-285750">
              <a:lnSpc>
                <a:spcPct val="120000"/>
              </a:lnSpc>
              <a:buFont typeface="+mj-lt"/>
              <a:buAutoNum type="arabicPeriod"/>
            </a:pPr>
            <a:r>
              <a:rPr lang="en-US" sz="2400" b="1" dirty="0"/>
              <a:t>El Paso MPO </a:t>
            </a:r>
            <a:r>
              <a:rPr lang="en-US" sz="2400" dirty="0"/>
              <a:t>(TMA)</a:t>
            </a:r>
          </a:p>
          <a:p>
            <a:pPr marL="285750" indent="-285750">
              <a:lnSpc>
                <a:spcPct val="120000"/>
              </a:lnSpc>
              <a:buFont typeface="+mj-lt"/>
              <a:buAutoNum type="arabicPeriod"/>
            </a:pPr>
            <a:r>
              <a:rPr lang="en-US" sz="2400" b="1" dirty="0"/>
              <a:t>Houston-Galveston MPO </a:t>
            </a:r>
            <a:r>
              <a:rPr lang="en-US" sz="2400" dirty="0"/>
              <a:t>(HGAC)(TMA)</a:t>
            </a:r>
          </a:p>
          <a:p>
            <a:pPr marL="285750" indent="-285750">
              <a:lnSpc>
                <a:spcPct val="120000"/>
              </a:lnSpc>
              <a:buFont typeface="+mj-lt"/>
              <a:buAutoNum type="arabicPeriod"/>
            </a:pPr>
            <a:r>
              <a:rPr lang="en-US" sz="2400" b="1" dirty="0"/>
              <a:t>Grayson County </a:t>
            </a:r>
            <a:r>
              <a:rPr lang="en-US" sz="2400" dirty="0"/>
              <a:t>MPO</a:t>
            </a:r>
          </a:p>
          <a:p>
            <a:pPr marL="285750" indent="-285750">
              <a:lnSpc>
                <a:spcPct val="120000"/>
              </a:lnSpc>
              <a:buFont typeface="+mj-lt"/>
              <a:buAutoNum type="arabicPeriod"/>
            </a:pPr>
            <a:r>
              <a:rPr lang="en-US" sz="2400" b="1" dirty="0"/>
              <a:t>Killeen-Temple MPO </a:t>
            </a:r>
            <a:r>
              <a:rPr lang="en-US" sz="2400" dirty="0"/>
              <a:t>(KTMPO)(TMA)</a:t>
            </a:r>
          </a:p>
          <a:p>
            <a:pPr marL="285750" indent="-285750">
              <a:lnSpc>
                <a:spcPct val="120000"/>
              </a:lnSpc>
              <a:buFont typeface="+mj-lt"/>
              <a:buAutoNum type="arabicPeriod"/>
            </a:pPr>
            <a:r>
              <a:rPr lang="en-US" sz="2400" b="1" dirty="0"/>
              <a:t>Laredo &amp; Webb County MPO</a:t>
            </a:r>
          </a:p>
          <a:p>
            <a:pPr marL="285750" indent="-285750">
              <a:lnSpc>
                <a:spcPct val="120000"/>
              </a:lnSpc>
              <a:buFont typeface="+mj-lt"/>
              <a:buAutoNum type="arabicPeriod"/>
            </a:pPr>
            <a:r>
              <a:rPr lang="en-US" sz="2400" b="1" dirty="0"/>
              <a:t>Longview MPO</a:t>
            </a:r>
          </a:p>
          <a:p>
            <a:pPr marL="285750" indent="-285750">
              <a:lnSpc>
                <a:spcPct val="120000"/>
              </a:lnSpc>
              <a:buFont typeface="+mj-lt"/>
              <a:buAutoNum type="arabicPeriod"/>
            </a:pPr>
            <a:r>
              <a:rPr lang="en-US" sz="2400" b="1" dirty="0"/>
              <a:t>Lubbock MPO </a:t>
            </a:r>
            <a:r>
              <a:rPr lang="en-US" sz="2400" dirty="0"/>
              <a:t>(TMA)</a:t>
            </a:r>
          </a:p>
          <a:p>
            <a:pPr marL="285750" indent="-285750">
              <a:lnSpc>
                <a:spcPct val="120000"/>
              </a:lnSpc>
              <a:buFont typeface="+mj-lt"/>
              <a:buAutoNum type="arabicPeriod"/>
            </a:pPr>
            <a:r>
              <a:rPr lang="en-US" sz="2400" b="1" dirty="0"/>
              <a:t>Permian Bason MPO </a:t>
            </a:r>
            <a:r>
              <a:rPr lang="en-US" sz="2400" dirty="0"/>
              <a:t>(TMA)</a:t>
            </a:r>
          </a:p>
          <a:p>
            <a:pPr marL="285750" indent="-285750">
              <a:lnSpc>
                <a:spcPct val="120000"/>
              </a:lnSpc>
              <a:buFont typeface="+mj-lt"/>
              <a:buAutoNum type="arabicPeriod"/>
            </a:pPr>
            <a:r>
              <a:rPr lang="en-US" sz="2400" b="1" dirty="0"/>
              <a:t>Rio Grande Valley MPO </a:t>
            </a:r>
            <a:r>
              <a:rPr lang="en-US" sz="2400" dirty="0"/>
              <a:t>(TMA)</a:t>
            </a:r>
          </a:p>
          <a:p>
            <a:pPr marL="285750" indent="-285750">
              <a:lnSpc>
                <a:spcPct val="120000"/>
              </a:lnSpc>
              <a:buFont typeface="+mj-lt"/>
              <a:buAutoNum type="arabicPeriod"/>
            </a:pPr>
            <a:r>
              <a:rPr lang="en-US" sz="2400" b="1" dirty="0"/>
              <a:t>San Angelo MPO</a:t>
            </a:r>
          </a:p>
          <a:p>
            <a:pPr marL="285750" indent="-285750">
              <a:lnSpc>
                <a:spcPct val="120000"/>
              </a:lnSpc>
              <a:buFont typeface="+mj-lt"/>
              <a:buAutoNum type="arabicPeriod"/>
            </a:pPr>
            <a:r>
              <a:rPr lang="en-US" sz="2400" b="1" dirty="0"/>
              <a:t>Texarkana MPO</a:t>
            </a:r>
          </a:p>
          <a:p>
            <a:pPr marL="285750" indent="-285750">
              <a:lnSpc>
                <a:spcPct val="120000"/>
              </a:lnSpc>
              <a:buFont typeface="+mj-lt"/>
              <a:buAutoNum type="arabicPeriod"/>
            </a:pPr>
            <a:r>
              <a:rPr lang="en-US" sz="2400" b="1" dirty="0"/>
              <a:t>Tyler Area MPO</a:t>
            </a:r>
          </a:p>
          <a:p>
            <a:pPr marL="285750" indent="-285750">
              <a:lnSpc>
                <a:spcPct val="120000"/>
              </a:lnSpc>
              <a:buFont typeface="+mj-lt"/>
              <a:buAutoNum type="arabicPeriod"/>
            </a:pPr>
            <a:r>
              <a:rPr lang="en-US" sz="2400" b="1" dirty="0"/>
              <a:t>Victoria MPO</a:t>
            </a:r>
          </a:p>
          <a:p>
            <a:pPr marL="285750" indent="-285750">
              <a:lnSpc>
                <a:spcPct val="120000"/>
              </a:lnSpc>
              <a:buFont typeface="+mj-lt"/>
              <a:buAutoNum type="arabicPeriod"/>
            </a:pPr>
            <a:r>
              <a:rPr lang="en-US" sz="2400" b="1" dirty="0"/>
              <a:t>Waco MPO</a:t>
            </a:r>
          </a:p>
          <a:p>
            <a:pPr marL="285750" indent="-285750">
              <a:lnSpc>
                <a:spcPct val="120000"/>
              </a:lnSpc>
              <a:buFont typeface="+mj-lt"/>
              <a:buAutoNum type="arabicPeriod"/>
            </a:pPr>
            <a:r>
              <a:rPr lang="en-US" sz="2400" b="1" dirty="0"/>
              <a:t>Wichita Falls MPO</a:t>
            </a:r>
          </a:p>
        </p:txBody>
      </p:sp>
      <p:sp>
        <p:nvSpPr>
          <p:cNvPr id="7" name="Title 6">
            <a:extLst>
              <a:ext uri="{FF2B5EF4-FFF2-40B4-BE49-F238E27FC236}">
                <a16:creationId xmlns:a16="http://schemas.microsoft.com/office/drawing/2014/main" id="{885E7E4A-2F3A-47DB-58F5-E9AFA06E5E8B}"/>
              </a:ext>
            </a:extLst>
          </p:cNvPr>
          <p:cNvSpPr>
            <a:spLocks noGrp="1"/>
          </p:cNvSpPr>
          <p:nvPr>
            <p:ph type="title"/>
          </p:nvPr>
        </p:nvSpPr>
        <p:spPr/>
        <p:txBody>
          <a:bodyPr/>
          <a:lstStyle/>
          <a:p>
            <a:r>
              <a:rPr lang="en-US" dirty="0"/>
              <a:t>List of Texas MPOs</a:t>
            </a:r>
          </a:p>
        </p:txBody>
      </p:sp>
      <p:sp>
        <p:nvSpPr>
          <p:cNvPr id="2" name="Slide Number Placeholder 1">
            <a:extLst>
              <a:ext uri="{FF2B5EF4-FFF2-40B4-BE49-F238E27FC236}">
                <a16:creationId xmlns:a16="http://schemas.microsoft.com/office/drawing/2014/main" id="{600F8938-7C6D-6CBC-F3BB-CE142F9422D9}"/>
              </a:ext>
            </a:extLst>
          </p:cNvPr>
          <p:cNvSpPr>
            <a:spLocks noGrp="1"/>
          </p:cNvSpPr>
          <p:nvPr>
            <p:ph type="sldNum" sz="quarter" idx="4"/>
          </p:nvPr>
        </p:nvSpPr>
        <p:spPr/>
        <p:txBody>
          <a:bodyPr/>
          <a:lstStyle/>
          <a:p>
            <a:fld id="{C70741DA-AE50-8046-A92A-ACD1C72543C5}" type="slidenum">
              <a:rPr lang="en-US" smtClean="0"/>
              <a:pPr/>
              <a:t>15</a:t>
            </a:fld>
            <a:endParaRPr lang="en-US" dirty="0"/>
          </a:p>
        </p:txBody>
      </p:sp>
    </p:spTree>
    <p:extLst>
      <p:ext uri="{BB962C8B-B14F-4D97-AF65-F5344CB8AC3E}">
        <p14:creationId xmlns:p14="http://schemas.microsoft.com/office/powerpoint/2010/main" val="1744417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C02B3-F149-BA11-CF59-89C78EE6E21C}"/>
              </a:ext>
            </a:extLst>
          </p:cNvPr>
          <p:cNvSpPr>
            <a:spLocks noGrp="1"/>
          </p:cNvSpPr>
          <p:nvPr>
            <p:ph type="title"/>
          </p:nvPr>
        </p:nvSpPr>
        <p:spPr/>
        <p:txBody>
          <a:bodyPr>
            <a:normAutofit fontScale="90000"/>
          </a:bodyPr>
          <a:lstStyle/>
          <a:p>
            <a:r>
              <a:rPr lang="en-US" dirty="0"/>
              <a:t>Regional Transportation Planning Organization</a:t>
            </a:r>
          </a:p>
        </p:txBody>
      </p:sp>
      <p:sp>
        <p:nvSpPr>
          <p:cNvPr id="3" name="Content Placeholder 2">
            <a:extLst>
              <a:ext uri="{FF2B5EF4-FFF2-40B4-BE49-F238E27FC236}">
                <a16:creationId xmlns:a16="http://schemas.microsoft.com/office/drawing/2014/main" id="{EEF88D73-855F-2BC1-3EB0-17185D99D870}"/>
              </a:ext>
            </a:extLst>
          </p:cNvPr>
          <p:cNvSpPr>
            <a:spLocks noGrp="1"/>
          </p:cNvSpPr>
          <p:nvPr>
            <p:ph idx="1"/>
          </p:nvPr>
        </p:nvSpPr>
        <p:spPr/>
        <p:txBody>
          <a:bodyPr/>
          <a:lstStyle/>
          <a:p>
            <a:r>
              <a:rPr lang="en-US" dirty="0"/>
              <a:t>RTPOs (formerly Rural Planning Organizations RPOs)</a:t>
            </a:r>
          </a:p>
          <a:p>
            <a:r>
              <a:rPr lang="en-US" dirty="0"/>
              <a:t>Voluntary organizations that provide rural transportation planning support.</a:t>
            </a:r>
          </a:p>
          <a:p>
            <a:r>
              <a:rPr lang="en-US" dirty="0"/>
              <a:t>Provide recommendations and priorities to TxDOT in areas NOT included in MPO.</a:t>
            </a:r>
          </a:p>
          <a:p>
            <a:r>
              <a:rPr lang="en-US" dirty="0"/>
              <a:t>TxDOT and RTPO develop the rural improvement plan cooperatively.</a:t>
            </a:r>
          </a:p>
          <a:p>
            <a:r>
              <a:rPr lang="en-US" dirty="0"/>
              <a:t>No dedicated funding.</a:t>
            </a:r>
          </a:p>
        </p:txBody>
      </p:sp>
      <p:sp>
        <p:nvSpPr>
          <p:cNvPr id="4" name="Slide Number Placeholder 3">
            <a:extLst>
              <a:ext uri="{FF2B5EF4-FFF2-40B4-BE49-F238E27FC236}">
                <a16:creationId xmlns:a16="http://schemas.microsoft.com/office/drawing/2014/main" id="{DEF263E2-60AF-2737-AD49-0DB6CC816328}"/>
              </a:ext>
            </a:extLst>
          </p:cNvPr>
          <p:cNvSpPr>
            <a:spLocks noGrp="1"/>
          </p:cNvSpPr>
          <p:nvPr>
            <p:ph type="sldNum" sz="quarter" idx="4"/>
          </p:nvPr>
        </p:nvSpPr>
        <p:spPr/>
        <p:txBody>
          <a:bodyPr/>
          <a:lstStyle/>
          <a:p>
            <a:fld id="{C70741DA-AE50-8046-A92A-ACD1C72543C5}" type="slidenum">
              <a:rPr lang="en-US" smtClean="0"/>
              <a:pPr/>
              <a:t>16</a:t>
            </a:fld>
            <a:endParaRPr lang="en-US" dirty="0"/>
          </a:p>
        </p:txBody>
      </p:sp>
    </p:spTree>
    <p:extLst>
      <p:ext uri="{BB962C8B-B14F-4D97-AF65-F5344CB8AC3E}">
        <p14:creationId xmlns:p14="http://schemas.microsoft.com/office/powerpoint/2010/main" val="183263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93A234-1301-6B26-8343-718F795CF5AE}"/>
              </a:ext>
            </a:extLst>
          </p:cNvPr>
          <p:cNvSpPr>
            <a:spLocks noGrp="1"/>
          </p:cNvSpPr>
          <p:nvPr>
            <p:ph type="title"/>
          </p:nvPr>
        </p:nvSpPr>
        <p:spPr/>
        <p:txBody>
          <a:bodyPr/>
          <a:lstStyle/>
          <a:p>
            <a:r>
              <a:rPr lang="en-US" dirty="0"/>
              <a:t>RTPO Map</a:t>
            </a:r>
          </a:p>
        </p:txBody>
      </p:sp>
      <p:sp>
        <p:nvSpPr>
          <p:cNvPr id="2" name="Slide Number Placeholder 1">
            <a:extLst>
              <a:ext uri="{FF2B5EF4-FFF2-40B4-BE49-F238E27FC236}">
                <a16:creationId xmlns:a16="http://schemas.microsoft.com/office/drawing/2014/main" id="{B2AB4F21-3D06-DD72-D145-901ACCD77EE3}"/>
              </a:ext>
            </a:extLst>
          </p:cNvPr>
          <p:cNvSpPr>
            <a:spLocks noGrp="1"/>
          </p:cNvSpPr>
          <p:nvPr>
            <p:ph type="sldNum" sz="quarter" idx="4"/>
          </p:nvPr>
        </p:nvSpPr>
        <p:spPr/>
        <p:txBody>
          <a:bodyPr/>
          <a:lstStyle/>
          <a:p>
            <a:fld id="{C70741DA-AE50-8046-A92A-ACD1C72543C5}" type="slidenum">
              <a:rPr lang="en-US" smtClean="0"/>
              <a:pPr/>
              <a:t>17</a:t>
            </a:fld>
            <a:endParaRPr lang="en-US" dirty="0"/>
          </a:p>
        </p:txBody>
      </p:sp>
      <p:pic>
        <p:nvPicPr>
          <p:cNvPr id="4" name="Picture 5">
            <a:extLst>
              <a:ext uri="{FF2B5EF4-FFF2-40B4-BE49-F238E27FC236}">
                <a16:creationId xmlns:a16="http://schemas.microsoft.com/office/drawing/2014/main" id="{FD73D133-1F15-4DF7-83B7-60BAE8195F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6790" y="0"/>
            <a:ext cx="5903572" cy="498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2896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356B3-7B17-864B-A785-5387E10AC58E}"/>
              </a:ext>
            </a:extLst>
          </p:cNvPr>
          <p:cNvSpPr>
            <a:spLocks noGrp="1"/>
          </p:cNvSpPr>
          <p:nvPr>
            <p:ph type="title"/>
          </p:nvPr>
        </p:nvSpPr>
        <p:spPr/>
        <p:txBody>
          <a:bodyPr/>
          <a:lstStyle/>
          <a:p>
            <a:r>
              <a:rPr lang="en-US" dirty="0"/>
              <a:t>Regional Council of Governments</a:t>
            </a:r>
          </a:p>
        </p:txBody>
      </p:sp>
      <p:sp>
        <p:nvSpPr>
          <p:cNvPr id="3" name="Content Placeholder 2">
            <a:extLst>
              <a:ext uri="{FF2B5EF4-FFF2-40B4-BE49-F238E27FC236}">
                <a16:creationId xmlns:a16="http://schemas.microsoft.com/office/drawing/2014/main" id="{FD65FA11-D7C4-9283-DAD9-16F516344721}"/>
              </a:ext>
            </a:extLst>
          </p:cNvPr>
          <p:cNvSpPr>
            <a:spLocks noGrp="1"/>
          </p:cNvSpPr>
          <p:nvPr>
            <p:ph idx="1"/>
          </p:nvPr>
        </p:nvSpPr>
        <p:spPr/>
        <p:txBody>
          <a:bodyPr>
            <a:normAutofit lnSpcReduction="10000"/>
          </a:bodyPr>
          <a:lstStyle/>
          <a:p>
            <a:r>
              <a:rPr lang="en-US" dirty="0"/>
              <a:t>There are 24 COGs and Regional Planning Commissions (RPCs) that we refer to as COGs in general.</a:t>
            </a:r>
          </a:p>
          <a:p>
            <a:r>
              <a:rPr lang="en-US" dirty="0"/>
              <a:t>Voluntary organizations of local governmental entities that coordinate programs and services to address needs that cross jurisdictional boundaries. </a:t>
            </a:r>
          </a:p>
          <a:p>
            <a:r>
              <a:rPr lang="en-US" altLang="en-US" dirty="0">
                <a:latin typeface="Arial" panose="020B0604020202020204" pitchFamily="34" charset="0"/>
                <a:ea typeface="ＭＳ Ｐゴシック" panose="020B0600070205080204" pitchFamily="34" charset="-128"/>
              </a:rPr>
              <a:t>By definition and original purpose, they are focused on transportation planning. But as we know many MPOs are housed in COGs and share staff and expertise, and in many cases may be the primary transportation planning entity for the region. </a:t>
            </a:r>
          </a:p>
          <a:p>
            <a:pPr marL="0" indent="0">
              <a:buNone/>
            </a:pPr>
            <a:endParaRPr lang="en-US" b="1" dirty="0"/>
          </a:p>
        </p:txBody>
      </p:sp>
      <p:sp>
        <p:nvSpPr>
          <p:cNvPr id="4" name="Slide Number Placeholder 3">
            <a:extLst>
              <a:ext uri="{FF2B5EF4-FFF2-40B4-BE49-F238E27FC236}">
                <a16:creationId xmlns:a16="http://schemas.microsoft.com/office/drawing/2014/main" id="{969B33E9-27C6-9B7B-F760-D464E08DEB58}"/>
              </a:ext>
            </a:extLst>
          </p:cNvPr>
          <p:cNvSpPr>
            <a:spLocks noGrp="1"/>
          </p:cNvSpPr>
          <p:nvPr>
            <p:ph type="sldNum" sz="quarter" idx="4"/>
          </p:nvPr>
        </p:nvSpPr>
        <p:spPr/>
        <p:txBody>
          <a:bodyPr/>
          <a:lstStyle/>
          <a:p>
            <a:fld id="{C70741DA-AE50-8046-A92A-ACD1C72543C5}" type="slidenum">
              <a:rPr lang="en-US" smtClean="0"/>
              <a:pPr/>
              <a:t>18</a:t>
            </a:fld>
            <a:endParaRPr lang="en-US" dirty="0"/>
          </a:p>
        </p:txBody>
      </p:sp>
    </p:spTree>
    <p:extLst>
      <p:ext uri="{BB962C8B-B14F-4D97-AF65-F5344CB8AC3E}">
        <p14:creationId xmlns:p14="http://schemas.microsoft.com/office/powerpoint/2010/main" val="2017541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6EA4D9-4E76-3B39-FE1F-BA030E80D54B}"/>
              </a:ext>
            </a:extLst>
          </p:cNvPr>
          <p:cNvSpPr>
            <a:spLocks noGrp="1"/>
          </p:cNvSpPr>
          <p:nvPr>
            <p:ph type="title"/>
          </p:nvPr>
        </p:nvSpPr>
        <p:spPr/>
        <p:txBody>
          <a:bodyPr/>
          <a:lstStyle/>
          <a:p>
            <a:r>
              <a:rPr lang="en-US" dirty="0"/>
              <a:t>COG Map</a:t>
            </a:r>
          </a:p>
        </p:txBody>
      </p:sp>
      <p:sp>
        <p:nvSpPr>
          <p:cNvPr id="2" name="Slide Number Placeholder 1">
            <a:extLst>
              <a:ext uri="{FF2B5EF4-FFF2-40B4-BE49-F238E27FC236}">
                <a16:creationId xmlns:a16="http://schemas.microsoft.com/office/drawing/2014/main" id="{A3008819-368A-B430-6390-AB011046FDAE}"/>
              </a:ext>
            </a:extLst>
          </p:cNvPr>
          <p:cNvSpPr>
            <a:spLocks noGrp="1"/>
          </p:cNvSpPr>
          <p:nvPr>
            <p:ph type="sldNum" sz="quarter" idx="4"/>
          </p:nvPr>
        </p:nvSpPr>
        <p:spPr/>
        <p:txBody>
          <a:bodyPr/>
          <a:lstStyle/>
          <a:p>
            <a:fld id="{C70741DA-AE50-8046-A92A-ACD1C72543C5}" type="slidenum">
              <a:rPr lang="en-US" smtClean="0"/>
              <a:pPr/>
              <a:t>19</a:t>
            </a:fld>
            <a:endParaRPr lang="en-US" dirty="0"/>
          </a:p>
        </p:txBody>
      </p:sp>
      <p:pic>
        <p:nvPicPr>
          <p:cNvPr id="7" name="Content Placeholder 5">
            <a:extLst>
              <a:ext uri="{FF2B5EF4-FFF2-40B4-BE49-F238E27FC236}">
                <a16:creationId xmlns:a16="http://schemas.microsoft.com/office/drawing/2014/main" id="{F9E3536D-8354-6E32-B334-90287F1E3EB5}"/>
              </a:ext>
            </a:extLst>
          </p:cNvPr>
          <p:cNvPicPr>
            <a:picLocks noChangeAspect="1"/>
          </p:cNvPicPr>
          <p:nvPr/>
        </p:nvPicPr>
        <p:blipFill>
          <a:blip r:embed="rId3"/>
          <a:stretch>
            <a:fillRect/>
          </a:stretch>
        </p:blipFill>
        <p:spPr>
          <a:xfrm>
            <a:off x="2937916" y="242545"/>
            <a:ext cx="6012523" cy="4494320"/>
          </a:xfrm>
          <a:prstGeom prst="rect">
            <a:avLst/>
          </a:prstGeom>
        </p:spPr>
      </p:pic>
    </p:spTree>
    <p:extLst>
      <p:ext uri="{BB962C8B-B14F-4D97-AF65-F5344CB8AC3E}">
        <p14:creationId xmlns:p14="http://schemas.microsoft.com/office/powerpoint/2010/main" val="1384305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781AE-AA29-A236-9826-B2BCEAE3D915}"/>
              </a:ext>
            </a:extLst>
          </p:cNvPr>
          <p:cNvSpPr>
            <a:spLocks noGrp="1"/>
          </p:cNvSpPr>
          <p:nvPr>
            <p:ph type="title"/>
          </p:nvPr>
        </p:nvSpPr>
        <p:spPr/>
        <p:txBody>
          <a:bodyPr/>
          <a:lstStyle/>
          <a:p>
            <a:r>
              <a:rPr lang="en-US" dirty="0"/>
              <a:t>Transportation Funding in Texas</a:t>
            </a:r>
          </a:p>
        </p:txBody>
      </p:sp>
      <p:sp>
        <p:nvSpPr>
          <p:cNvPr id="3" name="Content Placeholder 2">
            <a:extLst>
              <a:ext uri="{FF2B5EF4-FFF2-40B4-BE49-F238E27FC236}">
                <a16:creationId xmlns:a16="http://schemas.microsoft.com/office/drawing/2014/main" id="{A08F0773-CCD7-49D3-4BFD-C5A963A4D477}"/>
              </a:ext>
            </a:extLst>
          </p:cNvPr>
          <p:cNvSpPr>
            <a:spLocks noGrp="1"/>
          </p:cNvSpPr>
          <p:nvPr>
            <p:ph idx="1"/>
          </p:nvPr>
        </p:nvSpPr>
        <p:spPr>
          <a:xfrm>
            <a:off x="628650" y="1268016"/>
            <a:ext cx="7886700" cy="3627466"/>
          </a:xfrm>
        </p:spPr>
        <p:txBody>
          <a:bodyPr>
            <a:normAutofit lnSpcReduction="10000"/>
          </a:bodyPr>
          <a:lstStyle/>
          <a:p>
            <a:r>
              <a:rPr lang="en-US" b="1" dirty="0"/>
              <a:t>Traditional funds</a:t>
            </a:r>
          </a:p>
          <a:p>
            <a:pPr lvl="1"/>
            <a:r>
              <a:rPr lang="en-US" dirty="0"/>
              <a:t>State Highway Fund (motor fuel tax, registration fees, federal reimbursements)</a:t>
            </a:r>
          </a:p>
          <a:p>
            <a:r>
              <a:rPr lang="en-US" b="1" dirty="0"/>
              <a:t>Non-traditional funds</a:t>
            </a:r>
          </a:p>
          <a:p>
            <a:pPr lvl="1"/>
            <a:r>
              <a:rPr lang="en-US" dirty="0"/>
              <a:t>State Highway Fund (Proposition 1 and Proposition 7 funds)</a:t>
            </a:r>
          </a:p>
          <a:p>
            <a:r>
              <a:rPr lang="en-US" b="1" dirty="0"/>
              <a:t>Regional funds</a:t>
            </a:r>
          </a:p>
          <a:p>
            <a:pPr lvl="1"/>
            <a:r>
              <a:rPr lang="en-US" dirty="0"/>
              <a:t>Toll revenues and concession fees</a:t>
            </a:r>
          </a:p>
          <a:p>
            <a:r>
              <a:rPr lang="en-US" b="1" dirty="0"/>
              <a:t>Texas Mobility Fund</a:t>
            </a:r>
          </a:p>
          <a:p>
            <a:pPr lvl="1"/>
            <a:r>
              <a:rPr lang="en-US" dirty="0"/>
              <a:t>Historically handled bond revenues</a:t>
            </a:r>
          </a:p>
          <a:p>
            <a:pPr lvl="1"/>
            <a:r>
              <a:rPr lang="en-US" dirty="0"/>
              <a:t>Title, license, inspection fees</a:t>
            </a:r>
          </a:p>
        </p:txBody>
      </p:sp>
      <p:sp>
        <p:nvSpPr>
          <p:cNvPr id="4" name="Slide Number Placeholder 3">
            <a:extLst>
              <a:ext uri="{FF2B5EF4-FFF2-40B4-BE49-F238E27FC236}">
                <a16:creationId xmlns:a16="http://schemas.microsoft.com/office/drawing/2014/main" id="{47A9DE3D-5EBF-A7E4-C06D-08FC1CC8C935}"/>
              </a:ext>
            </a:extLst>
          </p:cNvPr>
          <p:cNvSpPr>
            <a:spLocks noGrp="1"/>
          </p:cNvSpPr>
          <p:nvPr>
            <p:ph type="sldNum" sz="quarter" idx="4"/>
          </p:nvPr>
        </p:nvSpPr>
        <p:spPr/>
        <p:txBody>
          <a:bodyPr/>
          <a:lstStyle/>
          <a:p>
            <a:fld id="{C70741DA-AE50-8046-A92A-ACD1C72543C5}" type="slidenum">
              <a:rPr lang="en-US" smtClean="0"/>
              <a:pPr/>
              <a:t>2</a:t>
            </a:fld>
            <a:endParaRPr lang="en-US" dirty="0"/>
          </a:p>
        </p:txBody>
      </p:sp>
    </p:spTree>
    <p:extLst>
      <p:ext uri="{BB962C8B-B14F-4D97-AF65-F5344CB8AC3E}">
        <p14:creationId xmlns:p14="http://schemas.microsoft.com/office/powerpoint/2010/main" val="1310765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83B751-15FD-873C-2BAE-910A2B3E46F3}"/>
              </a:ext>
            </a:extLst>
          </p:cNvPr>
          <p:cNvSpPr>
            <a:spLocks noGrp="1"/>
          </p:cNvSpPr>
          <p:nvPr>
            <p:ph type="title"/>
          </p:nvPr>
        </p:nvSpPr>
        <p:spPr/>
        <p:txBody>
          <a:bodyPr/>
          <a:lstStyle/>
          <a:p>
            <a:r>
              <a:rPr lang="en-US" dirty="0"/>
              <a:t>Regional Mobility Authorities</a:t>
            </a:r>
          </a:p>
        </p:txBody>
      </p:sp>
      <p:sp>
        <p:nvSpPr>
          <p:cNvPr id="9" name="Content Placeholder 8">
            <a:extLst>
              <a:ext uri="{FF2B5EF4-FFF2-40B4-BE49-F238E27FC236}">
                <a16:creationId xmlns:a16="http://schemas.microsoft.com/office/drawing/2014/main" id="{8230210B-C422-AFFE-E57B-03956E8167F7}"/>
              </a:ext>
            </a:extLst>
          </p:cNvPr>
          <p:cNvSpPr>
            <a:spLocks noGrp="1"/>
          </p:cNvSpPr>
          <p:nvPr>
            <p:ph idx="1"/>
          </p:nvPr>
        </p:nvSpPr>
        <p:spPr/>
        <p:txBody>
          <a:bodyPr>
            <a:normAutofit/>
          </a:bodyPr>
          <a:lstStyle/>
          <a:p>
            <a:pPr marL="0" indent="0">
              <a:buNone/>
            </a:pPr>
            <a:r>
              <a:rPr lang="en-US" dirty="0"/>
              <a:t>A regional mobility authority (RMA) is a political subdivision formed by one or more counties to </a:t>
            </a:r>
            <a:r>
              <a:rPr lang="en-US" u="sng" dirty="0"/>
              <a:t>acquire, design, finance, construct, operate, maintain, expand or extend transportation projects</a:t>
            </a:r>
            <a:r>
              <a:rPr lang="en-US" dirty="0"/>
              <a:t>. These projects may be tolled or non-tolled. Authorized by the Commission.</a:t>
            </a:r>
          </a:p>
          <a:p>
            <a:pPr lvl="1"/>
            <a:r>
              <a:rPr lang="en-US" dirty="0"/>
              <a:t>Issue bonds</a:t>
            </a:r>
          </a:p>
          <a:p>
            <a:pPr lvl="1"/>
            <a:r>
              <a:rPr lang="en-US" dirty="0"/>
              <a:t>Establish tolls</a:t>
            </a:r>
          </a:p>
          <a:p>
            <a:pPr lvl="1"/>
            <a:r>
              <a:rPr lang="en-US" dirty="0"/>
              <a:t>Apply for federal funds</a:t>
            </a:r>
          </a:p>
          <a:p>
            <a:pPr lvl="1"/>
            <a:r>
              <a:rPr lang="en-US" dirty="0"/>
              <a:t>Apply for State Infrastructure Bank (SIB) loans</a:t>
            </a:r>
          </a:p>
          <a:p>
            <a:endParaRPr lang="en-US" dirty="0"/>
          </a:p>
        </p:txBody>
      </p:sp>
      <p:sp>
        <p:nvSpPr>
          <p:cNvPr id="2" name="Slide Number Placeholder 1">
            <a:extLst>
              <a:ext uri="{FF2B5EF4-FFF2-40B4-BE49-F238E27FC236}">
                <a16:creationId xmlns:a16="http://schemas.microsoft.com/office/drawing/2014/main" id="{C1DF8DC4-95B4-EAA6-2394-ACDD99A06C6D}"/>
              </a:ext>
            </a:extLst>
          </p:cNvPr>
          <p:cNvSpPr>
            <a:spLocks noGrp="1"/>
          </p:cNvSpPr>
          <p:nvPr>
            <p:ph type="sldNum" sz="quarter" idx="4"/>
          </p:nvPr>
        </p:nvSpPr>
        <p:spPr/>
        <p:txBody>
          <a:bodyPr/>
          <a:lstStyle/>
          <a:p>
            <a:fld id="{C70741DA-AE50-8046-A92A-ACD1C72543C5}" type="slidenum">
              <a:rPr lang="en-US" smtClean="0"/>
              <a:pPr/>
              <a:t>20</a:t>
            </a:fld>
            <a:endParaRPr lang="en-US" dirty="0"/>
          </a:p>
        </p:txBody>
      </p:sp>
    </p:spTree>
    <p:extLst>
      <p:ext uri="{BB962C8B-B14F-4D97-AF65-F5344CB8AC3E}">
        <p14:creationId xmlns:p14="http://schemas.microsoft.com/office/powerpoint/2010/main" val="3610727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0C45B5-AF94-18A9-3C26-A7FD30D2AAD7}"/>
              </a:ext>
            </a:extLst>
          </p:cNvPr>
          <p:cNvSpPr>
            <a:spLocks noGrp="1"/>
          </p:cNvSpPr>
          <p:nvPr>
            <p:ph type="title"/>
          </p:nvPr>
        </p:nvSpPr>
        <p:spPr/>
        <p:txBody>
          <a:bodyPr/>
          <a:lstStyle/>
          <a:p>
            <a:r>
              <a:rPr lang="en-US" dirty="0"/>
              <a:t>RMA Map</a:t>
            </a:r>
          </a:p>
        </p:txBody>
      </p:sp>
      <p:sp>
        <p:nvSpPr>
          <p:cNvPr id="2" name="Slide Number Placeholder 1">
            <a:extLst>
              <a:ext uri="{FF2B5EF4-FFF2-40B4-BE49-F238E27FC236}">
                <a16:creationId xmlns:a16="http://schemas.microsoft.com/office/drawing/2014/main" id="{28805106-2480-7772-0178-E1F0A86F50AA}"/>
              </a:ext>
            </a:extLst>
          </p:cNvPr>
          <p:cNvSpPr>
            <a:spLocks noGrp="1"/>
          </p:cNvSpPr>
          <p:nvPr>
            <p:ph type="sldNum" sz="quarter" idx="4"/>
          </p:nvPr>
        </p:nvSpPr>
        <p:spPr/>
        <p:txBody>
          <a:bodyPr/>
          <a:lstStyle/>
          <a:p>
            <a:fld id="{C70741DA-AE50-8046-A92A-ACD1C72543C5}" type="slidenum">
              <a:rPr lang="en-US" smtClean="0"/>
              <a:pPr/>
              <a:t>21</a:t>
            </a:fld>
            <a:endParaRPr lang="en-US" dirty="0"/>
          </a:p>
        </p:txBody>
      </p:sp>
      <p:pic>
        <p:nvPicPr>
          <p:cNvPr id="7" name="Picture 6">
            <a:extLst>
              <a:ext uri="{FF2B5EF4-FFF2-40B4-BE49-F238E27FC236}">
                <a16:creationId xmlns:a16="http://schemas.microsoft.com/office/drawing/2014/main" id="{E7F60BED-7F86-55B2-055A-BCA03303F4E6}"/>
              </a:ext>
            </a:extLst>
          </p:cNvPr>
          <p:cNvPicPr>
            <a:picLocks noChangeAspect="1"/>
          </p:cNvPicPr>
          <p:nvPr/>
        </p:nvPicPr>
        <p:blipFill>
          <a:blip r:embed="rId3"/>
          <a:stretch>
            <a:fillRect/>
          </a:stretch>
        </p:blipFill>
        <p:spPr>
          <a:xfrm>
            <a:off x="3582644" y="104260"/>
            <a:ext cx="4502529" cy="4853740"/>
          </a:xfrm>
          <a:prstGeom prst="rect">
            <a:avLst/>
          </a:prstGeom>
        </p:spPr>
      </p:pic>
      <p:sp>
        <p:nvSpPr>
          <p:cNvPr id="8" name="TextBox 7">
            <a:extLst>
              <a:ext uri="{FF2B5EF4-FFF2-40B4-BE49-F238E27FC236}">
                <a16:creationId xmlns:a16="http://schemas.microsoft.com/office/drawing/2014/main" id="{3A8568BE-FEDC-E047-ACC8-5A98E0C5E919}"/>
              </a:ext>
            </a:extLst>
          </p:cNvPr>
          <p:cNvSpPr txBox="1"/>
          <p:nvPr/>
        </p:nvSpPr>
        <p:spPr>
          <a:xfrm>
            <a:off x="3582644" y="4698222"/>
            <a:ext cx="1009112" cy="261610"/>
          </a:xfrm>
          <a:prstGeom prst="rect">
            <a:avLst/>
          </a:prstGeom>
          <a:noFill/>
        </p:spPr>
        <p:txBody>
          <a:bodyPr wrap="square" rtlCol="0">
            <a:spAutoFit/>
          </a:bodyPr>
          <a:lstStyle/>
          <a:p>
            <a:r>
              <a:rPr lang="en-US" sz="1050" dirty="0"/>
              <a:t>Map: TxDOT</a:t>
            </a:r>
          </a:p>
        </p:txBody>
      </p:sp>
    </p:spTree>
    <p:extLst>
      <p:ext uri="{BB962C8B-B14F-4D97-AF65-F5344CB8AC3E}">
        <p14:creationId xmlns:p14="http://schemas.microsoft.com/office/powerpoint/2010/main" val="1190284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7304E4-B935-6B42-13B8-3954650BFCC8}"/>
              </a:ext>
            </a:extLst>
          </p:cNvPr>
          <p:cNvSpPr>
            <a:spLocks noGrp="1"/>
          </p:cNvSpPr>
          <p:nvPr>
            <p:ph type="title"/>
          </p:nvPr>
        </p:nvSpPr>
        <p:spPr/>
        <p:txBody>
          <a:bodyPr/>
          <a:lstStyle/>
          <a:p>
            <a:r>
              <a:rPr lang="en-US" dirty="0"/>
              <a:t>Rural Public Transit</a:t>
            </a:r>
          </a:p>
        </p:txBody>
      </p:sp>
      <p:sp>
        <p:nvSpPr>
          <p:cNvPr id="5" name="Subtitle 4">
            <a:extLst>
              <a:ext uri="{FF2B5EF4-FFF2-40B4-BE49-F238E27FC236}">
                <a16:creationId xmlns:a16="http://schemas.microsoft.com/office/drawing/2014/main" id="{9C099A89-74BC-84CA-7500-50FC1D06DF3F}"/>
              </a:ext>
            </a:extLst>
          </p:cNvPr>
          <p:cNvSpPr>
            <a:spLocks noGrp="1"/>
          </p:cNvSpPr>
          <p:nvPr>
            <p:ph type="subTitle" idx="1"/>
          </p:nvPr>
        </p:nvSpPr>
        <p:spPr/>
        <p:txBody>
          <a:bodyPr>
            <a:normAutofit/>
          </a:bodyPr>
          <a:lstStyle/>
          <a:p>
            <a:r>
              <a:rPr lang="en-US" sz="1600" dirty="0"/>
              <a:t>Federal transit funds are administered by TxDOT in accordance with Federal Transit Administration (FTA) regulations.</a:t>
            </a:r>
          </a:p>
        </p:txBody>
      </p:sp>
      <p:sp>
        <p:nvSpPr>
          <p:cNvPr id="2" name="Slide Number Placeholder 1">
            <a:extLst>
              <a:ext uri="{FF2B5EF4-FFF2-40B4-BE49-F238E27FC236}">
                <a16:creationId xmlns:a16="http://schemas.microsoft.com/office/drawing/2014/main" id="{8D5471F5-82BF-8C96-19ED-CBEB4F584A51}"/>
              </a:ext>
            </a:extLst>
          </p:cNvPr>
          <p:cNvSpPr>
            <a:spLocks noGrp="1"/>
          </p:cNvSpPr>
          <p:nvPr>
            <p:ph type="sldNum" sz="quarter" idx="4"/>
          </p:nvPr>
        </p:nvSpPr>
        <p:spPr/>
        <p:txBody>
          <a:bodyPr/>
          <a:lstStyle/>
          <a:p>
            <a:fld id="{C70741DA-AE50-8046-A92A-ACD1C72543C5}" type="slidenum">
              <a:rPr lang="en-US" smtClean="0"/>
              <a:pPr/>
              <a:t>22</a:t>
            </a:fld>
            <a:endParaRPr lang="en-US" dirty="0"/>
          </a:p>
        </p:txBody>
      </p:sp>
      <p:pic>
        <p:nvPicPr>
          <p:cNvPr id="7" name="Content Placeholder 6">
            <a:extLst>
              <a:ext uri="{FF2B5EF4-FFF2-40B4-BE49-F238E27FC236}">
                <a16:creationId xmlns:a16="http://schemas.microsoft.com/office/drawing/2014/main" id="{3D8BD52A-ABE2-1A8E-AFFE-15FB75FACE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837215" y="136892"/>
            <a:ext cx="4112985" cy="4824383"/>
          </a:xfrm>
          <a:prstGeom prst="rect">
            <a:avLst/>
          </a:prstGeom>
        </p:spPr>
      </p:pic>
    </p:spTree>
    <p:extLst>
      <p:ext uri="{BB962C8B-B14F-4D97-AF65-F5344CB8AC3E}">
        <p14:creationId xmlns:p14="http://schemas.microsoft.com/office/powerpoint/2010/main" val="2563986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E3DF35-93EF-BF1F-76E1-7976BE03BBC2}"/>
              </a:ext>
            </a:extLst>
          </p:cNvPr>
          <p:cNvSpPr>
            <a:spLocks noGrp="1"/>
          </p:cNvSpPr>
          <p:nvPr>
            <p:ph type="title"/>
          </p:nvPr>
        </p:nvSpPr>
        <p:spPr/>
        <p:txBody>
          <a:bodyPr/>
          <a:lstStyle/>
          <a:p>
            <a:r>
              <a:rPr lang="en-US" dirty="0"/>
              <a:t>Toll Authorities</a:t>
            </a:r>
          </a:p>
        </p:txBody>
      </p:sp>
      <p:sp>
        <p:nvSpPr>
          <p:cNvPr id="6" name="Content Placeholder 5">
            <a:extLst>
              <a:ext uri="{FF2B5EF4-FFF2-40B4-BE49-F238E27FC236}">
                <a16:creationId xmlns:a16="http://schemas.microsoft.com/office/drawing/2014/main" id="{72C3CD2D-1E58-DD10-77EA-1010304954E8}"/>
              </a:ext>
            </a:extLst>
          </p:cNvPr>
          <p:cNvSpPr>
            <a:spLocks noGrp="1"/>
          </p:cNvSpPr>
          <p:nvPr>
            <p:ph idx="1"/>
          </p:nvPr>
        </p:nvSpPr>
        <p:spPr/>
        <p:txBody>
          <a:bodyPr>
            <a:normAutofit fontScale="70000" lnSpcReduction="20000"/>
          </a:bodyPr>
          <a:lstStyle/>
          <a:p>
            <a:r>
              <a:rPr lang="en-US" b="1" dirty="0"/>
              <a:t>Statewide Toll Authorities:</a:t>
            </a:r>
          </a:p>
          <a:p>
            <a:pPr lvl="1"/>
            <a:r>
              <a:rPr lang="en-US" dirty="0"/>
              <a:t>	TxDOT (</a:t>
            </a:r>
            <a:r>
              <a:rPr lang="en-US" dirty="0" err="1"/>
              <a:t>TxTag</a:t>
            </a:r>
            <a:r>
              <a:rPr lang="en-US" dirty="0"/>
              <a:t>)</a:t>
            </a:r>
          </a:p>
          <a:p>
            <a:r>
              <a:rPr lang="en-US" b="1" dirty="0"/>
              <a:t>Regional Toll Authorities:</a:t>
            </a:r>
          </a:p>
          <a:p>
            <a:pPr lvl="1"/>
            <a:r>
              <a:rPr lang="en-US" dirty="0"/>
              <a:t>	North Texas Tollway Authority (</a:t>
            </a:r>
            <a:r>
              <a:rPr lang="en-US" dirty="0" err="1"/>
              <a:t>TollTag</a:t>
            </a:r>
            <a:r>
              <a:rPr lang="en-US" dirty="0"/>
              <a:t>)</a:t>
            </a:r>
          </a:p>
          <a:p>
            <a:r>
              <a:rPr lang="en-US" b="1" dirty="0"/>
              <a:t>RMAs</a:t>
            </a:r>
          </a:p>
          <a:p>
            <a:r>
              <a:rPr lang="en-US" b="1" dirty="0"/>
              <a:t>County Toll Authorities:</a:t>
            </a:r>
          </a:p>
          <a:p>
            <a:pPr lvl="1"/>
            <a:r>
              <a:rPr lang="en-US" dirty="0"/>
              <a:t>Harris County (</a:t>
            </a:r>
            <a:r>
              <a:rPr lang="en-US" dirty="0" err="1"/>
              <a:t>EZTag</a:t>
            </a:r>
            <a:r>
              <a:rPr lang="en-US" dirty="0"/>
              <a:t>)</a:t>
            </a:r>
          </a:p>
          <a:p>
            <a:pPr lvl="1"/>
            <a:r>
              <a:rPr lang="en-US" dirty="0"/>
              <a:t>Brazoria County</a:t>
            </a:r>
          </a:p>
          <a:p>
            <a:pPr lvl="1"/>
            <a:r>
              <a:rPr lang="en-US" dirty="0"/>
              <a:t>Ft Bend County </a:t>
            </a:r>
          </a:p>
          <a:p>
            <a:pPr lvl="1"/>
            <a:r>
              <a:rPr lang="en-US" dirty="0"/>
              <a:t>Montgomery County </a:t>
            </a:r>
          </a:p>
          <a:p>
            <a:pPr lvl="1"/>
            <a:r>
              <a:rPr lang="en-US" dirty="0"/>
              <a:t>Collin County</a:t>
            </a:r>
          </a:p>
          <a:p>
            <a:pPr lvl="1"/>
            <a:endParaRPr lang="en-US" dirty="0"/>
          </a:p>
          <a:p>
            <a:pPr marL="342900" lvl="1" indent="0">
              <a:buNone/>
            </a:pPr>
            <a:endParaRPr lang="en-US" dirty="0"/>
          </a:p>
        </p:txBody>
      </p:sp>
      <p:sp>
        <p:nvSpPr>
          <p:cNvPr id="2" name="Slide Number Placeholder 1">
            <a:extLst>
              <a:ext uri="{FF2B5EF4-FFF2-40B4-BE49-F238E27FC236}">
                <a16:creationId xmlns:a16="http://schemas.microsoft.com/office/drawing/2014/main" id="{FFBC61B1-4BBE-636C-ED72-510FC414C5B0}"/>
              </a:ext>
            </a:extLst>
          </p:cNvPr>
          <p:cNvSpPr>
            <a:spLocks noGrp="1"/>
          </p:cNvSpPr>
          <p:nvPr>
            <p:ph type="sldNum" sz="quarter" idx="4"/>
          </p:nvPr>
        </p:nvSpPr>
        <p:spPr/>
        <p:txBody>
          <a:bodyPr/>
          <a:lstStyle/>
          <a:p>
            <a:fld id="{C70741DA-AE50-8046-A92A-ACD1C72543C5}" type="slidenum">
              <a:rPr lang="en-US" smtClean="0"/>
              <a:pPr/>
              <a:t>23</a:t>
            </a:fld>
            <a:endParaRPr lang="en-US" dirty="0"/>
          </a:p>
        </p:txBody>
      </p:sp>
    </p:spTree>
    <p:extLst>
      <p:ext uri="{BB962C8B-B14F-4D97-AF65-F5344CB8AC3E}">
        <p14:creationId xmlns:p14="http://schemas.microsoft.com/office/powerpoint/2010/main" val="2503335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71043D-20BC-56A4-BDC1-142C9FE11B2F}"/>
              </a:ext>
            </a:extLst>
          </p:cNvPr>
          <p:cNvPicPr>
            <a:picLocks noChangeAspect="1"/>
          </p:cNvPicPr>
          <p:nvPr/>
        </p:nvPicPr>
        <p:blipFill>
          <a:blip r:embed="rId3"/>
          <a:stretch>
            <a:fillRect/>
          </a:stretch>
        </p:blipFill>
        <p:spPr>
          <a:xfrm>
            <a:off x="3037794" y="77420"/>
            <a:ext cx="5338763" cy="4898236"/>
          </a:xfrm>
          <a:prstGeom prst="rect">
            <a:avLst/>
          </a:prstGeom>
        </p:spPr>
      </p:pic>
      <p:sp>
        <p:nvSpPr>
          <p:cNvPr id="8" name="Title 7">
            <a:extLst>
              <a:ext uri="{FF2B5EF4-FFF2-40B4-BE49-F238E27FC236}">
                <a16:creationId xmlns:a16="http://schemas.microsoft.com/office/drawing/2014/main" id="{BBB7D4D7-90CD-73AF-EE71-945270EC04CF}"/>
              </a:ext>
            </a:extLst>
          </p:cNvPr>
          <p:cNvSpPr>
            <a:spLocks noGrp="1"/>
          </p:cNvSpPr>
          <p:nvPr>
            <p:ph type="title"/>
          </p:nvPr>
        </p:nvSpPr>
        <p:spPr/>
        <p:txBody>
          <a:bodyPr/>
          <a:lstStyle/>
          <a:p>
            <a:r>
              <a:rPr lang="en-US" dirty="0"/>
              <a:t>Toll Road and Toll Bridge Map</a:t>
            </a:r>
          </a:p>
        </p:txBody>
      </p:sp>
      <p:sp>
        <p:nvSpPr>
          <p:cNvPr id="2" name="Slide Number Placeholder 1">
            <a:extLst>
              <a:ext uri="{FF2B5EF4-FFF2-40B4-BE49-F238E27FC236}">
                <a16:creationId xmlns:a16="http://schemas.microsoft.com/office/drawing/2014/main" id="{BBBE897B-8F2F-2087-EA84-86EB4318DAD2}"/>
              </a:ext>
            </a:extLst>
          </p:cNvPr>
          <p:cNvSpPr>
            <a:spLocks noGrp="1"/>
          </p:cNvSpPr>
          <p:nvPr>
            <p:ph type="sldNum" sz="quarter" idx="4"/>
          </p:nvPr>
        </p:nvSpPr>
        <p:spPr/>
        <p:txBody>
          <a:bodyPr/>
          <a:lstStyle/>
          <a:p>
            <a:fld id="{C70741DA-AE50-8046-A92A-ACD1C72543C5}" type="slidenum">
              <a:rPr lang="en-US" smtClean="0"/>
              <a:pPr/>
              <a:t>24</a:t>
            </a:fld>
            <a:endParaRPr lang="en-US" dirty="0"/>
          </a:p>
        </p:txBody>
      </p:sp>
      <p:sp>
        <p:nvSpPr>
          <p:cNvPr id="11" name="TextBox 10">
            <a:extLst>
              <a:ext uri="{FF2B5EF4-FFF2-40B4-BE49-F238E27FC236}">
                <a16:creationId xmlns:a16="http://schemas.microsoft.com/office/drawing/2014/main" id="{CAAEE829-3B2D-B595-8987-1EA02EFE7F91}"/>
              </a:ext>
            </a:extLst>
          </p:cNvPr>
          <p:cNvSpPr txBox="1"/>
          <p:nvPr/>
        </p:nvSpPr>
        <p:spPr>
          <a:xfrm>
            <a:off x="7367445" y="4664479"/>
            <a:ext cx="1009112" cy="261610"/>
          </a:xfrm>
          <a:prstGeom prst="rect">
            <a:avLst/>
          </a:prstGeom>
          <a:noFill/>
        </p:spPr>
        <p:txBody>
          <a:bodyPr wrap="square" rtlCol="0">
            <a:spAutoFit/>
          </a:bodyPr>
          <a:lstStyle/>
          <a:p>
            <a:r>
              <a:rPr lang="en-US" sz="1050" dirty="0"/>
              <a:t>Map: TxDOT</a:t>
            </a:r>
          </a:p>
        </p:txBody>
      </p:sp>
    </p:spTree>
    <p:extLst>
      <p:ext uri="{BB962C8B-B14F-4D97-AF65-F5344CB8AC3E}">
        <p14:creationId xmlns:p14="http://schemas.microsoft.com/office/powerpoint/2010/main" val="14113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dirty="0"/>
          </a:p>
        </p:txBody>
      </p:sp>
      <p:sp>
        <p:nvSpPr>
          <p:cNvPr id="9" name="Text Placeholder 8"/>
          <p:cNvSpPr>
            <a:spLocks noGrp="1"/>
          </p:cNvSpPr>
          <p:nvPr>
            <p:ph type="body" sz="quarter" idx="10"/>
          </p:nvPr>
        </p:nvSpPr>
        <p:spPr/>
        <p:txBody>
          <a:bodyPr>
            <a:normAutofit fontScale="92500" lnSpcReduction="20000"/>
          </a:bodyPr>
          <a:lstStyle/>
          <a:p>
            <a:r>
              <a:rPr lang="en-US" dirty="0"/>
              <a:t>Brianne Glover, J.D.</a:t>
            </a:r>
          </a:p>
        </p:txBody>
      </p:sp>
      <p:sp>
        <p:nvSpPr>
          <p:cNvPr id="10" name="Text Placeholder 9"/>
          <p:cNvSpPr>
            <a:spLocks noGrp="1"/>
          </p:cNvSpPr>
          <p:nvPr>
            <p:ph type="body" sz="quarter" idx="11"/>
          </p:nvPr>
        </p:nvSpPr>
        <p:spPr>
          <a:xfrm>
            <a:off x="6138864" y="3507714"/>
            <a:ext cx="2708672" cy="776288"/>
          </a:xfrm>
        </p:spPr>
        <p:txBody>
          <a:bodyPr/>
          <a:lstStyle/>
          <a:p>
            <a:r>
              <a:rPr lang="en-US" dirty="0"/>
              <a:t>Research Scientist</a:t>
            </a:r>
          </a:p>
        </p:txBody>
      </p:sp>
      <p:sp>
        <p:nvSpPr>
          <p:cNvPr id="2" name="Slide Number Placeholder 1">
            <a:extLst>
              <a:ext uri="{FF2B5EF4-FFF2-40B4-BE49-F238E27FC236}">
                <a16:creationId xmlns:a16="http://schemas.microsoft.com/office/drawing/2014/main" id="{4BA291A7-2F67-8946-20F1-3AB3FA794124}"/>
              </a:ext>
            </a:extLst>
          </p:cNvPr>
          <p:cNvSpPr>
            <a:spLocks noGrp="1"/>
          </p:cNvSpPr>
          <p:nvPr>
            <p:ph type="sldNum" sz="quarter" idx="4"/>
          </p:nvPr>
        </p:nvSpPr>
        <p:spPr/>
        <p:txBody>
          <a:bodyPr/>
          <a:lstStyle/>
          <a:p>
            <a:fld id="{C70741DA-AE50-8046-A92A-ACD1C72543C5}" type="slidenum">
              <a:rPr lang="en-US" smtClean="0"/>
              <a:pPr/>
              <a:t>25</a:t>
            </a:fld>
            <a:endParaRPr lang="en-US" dirty="0"/>
          </a:p>
        </p:txBody>
      </p:sp>
    </p:spTree>
    <p:extLst>
      <p:ext uri="{BB962C8B-B14F-4D97-AF65-F5344CB8AC3E}">
        <p14:creationId xmlns:p14="http://schemas.microsoft.com/office/powerpoint/2010/main" val="1425428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a:t>State Highway Fund Revenues</a:t>
            </a:r>
          </a:p>
        </p:txBody>
      </p:sp>
      <p:sp>
        <p:nvSpPr>
          <p:cNvPr id="12" name="Content Placeholder 11"/>
          <p:cNvSpPr>
            <a:spLocks noGrp="1"/>
          </p:cNvSpPr>
          <p:nvPr>
            <p:ph idx="1"/>
          </p:nvPr>
        </p:nvSpPr>
        <p:spPr/>
        <p:txBody>
          <a:bodyPr>
            <a:normAutofit fontScale="85000" lnSpcReduction="20000"/>
          </a:bodyPr>
          <a:lstStyle/>
          <a:p>
            <a:pPr marL="0" indent="0">
              <a:buNone/>
            </a:pPr>
            <a:r>
              <a:rPr lang="en-US" b="1" dirty="0"/>
              <a:t>Main Account:</a:t>
            </a:r>
          </a:p>
          <a:p>
            <a:pPr marL="342900" indent="-342900">
              <a:buFont typeface="Arial" panose="020B0604020202020204" pitchFamily="34" charset="0"/>
              <a:buChar char="•"/>
            </a:pPr>
            <a:r>
              <a:rPr lang="en-US" dirty="0"/>
              <a:t>State Motor Fuels Tax</a:t>
            </a:r>
          </a:p>
          <a:p>
            <a:pPr marL="342900" indent="-342900">
              <a:buFont typeface="Arial" panose="020B0604020202020204" pitchFamily="34" charset="0"/>
              <a:buChar char="•"/>
            </a:pPr>
            <a:r>
              <a:rPr lang="en-US" dirty="0"/>
              <a:t>Federal Highway Fund Reimbursements</a:t>
            </a:r>
          </a:p>
          <a:p>
            <a:pPr marL="342900" indent="-342900">
              <a:buFont typeface="Arial" panose="020B0604020202020204" pitchFamily="34" charset="0"/>
              <a:buChar char="•"/>
            </a:pPr>
            <a:r>
              <a:rPr lang="en-US" dirty="0"/>
              <a:t>Vehicle Registration Fees</a:t>
            </a:r>
          </a:p>
          <a:p>
            <a:pPr marL="342900" indent="-342900">
              <a:buFont typeface="Arial" panose="020B0604020202020204" pitchFamily="34" charset="0"/>
              <a:buChar char="•"/>
            </a:pPr>
            <a:r>
              <a:rPr lang="en-US" dirty="0"/>
              <a:t>Smaller Miscellaneous Revenues</a:t>
            </a:r>
          </a:p>
          <a:p>
            <a:pPr marL="342900" indent="-342900">
              <a:buFont typeface="Arial" panose="020B0604020202020204" pitchFamily="34" charset="0"/>
              <a:buChar char="•"/>
            </a:pPr>
            <a:endParaRPr lang="en-US" dirty="0"/>
          </a:p>
          <a:p>
            <a:pPr marL="0" indent="0">
              <a:buNone/>
            </a:pPr>
            <a:r>
              <a:rPr lang="en-US" b="1" dirty="0"/>
              <a:t>Subaccounts:</a:t>
            </a:r>
          </a:p>
          <a:p>
            <a:pPr marL="342900" indent="-342900">
              <a:buFont typeface="Arial" panose="020B0604020202020204" pitchFamily="34" charset="0"/>
              <a:buChar char="•"/>
            </a:pPr>
            <a:r>
              <a:rPr lang="en-US" dirty="0"/>
              <a:t>Proposition 1- Oil &amp; Gas Severance Tax</a:t>
            </a:r>
          </a:p>
          <a:p>
            <a:pPr marL="342900" indent="-342900">
              <a:buFont typeface="Arial" panose="020B0604020202020204" pitchFamily="34" charset="0"/>
              <a:buChar char="•"/>
            </a:pPr>
            <a:r>
              <a:rPr lang="en-US" dirty="0"/>
              <a:t>Proposition 7- Sales Tax</a:t>
            </a:r>
          </a:p>
        </p:txBody>
      </p:sp>
      <p:sp>
        <p:nvSpPr>
          <p:cNvPr id="2" name="Slide Number Placeholder 1">
            <a:extLst>
              <a:ext uri="{FF2B5EF4-FFF2-40B4-BE49-F238E27FC236}">
                <a16:creationId xmlns:a16="http://schemas.microsoft.com/office/drawing/2014/main" id="{79594C16-56A2-E04C-4830-C70172476F69}"/>
              </a:ext>
            </a:extLst>
          </p:cNvPr>
          <p:cNvSpPr>
            <a:spLocks noGrp="1"/>
          </p:cNvSpPr>
          <p:nvPr>
            <p:ph type="sldNum" sz="quarter" idx="4"/>
          </p:nvPr>
        </p:nvSpPr>
        <p:spPr/>
        <p:txBody>
          <a:bodyPr/>
          <a:lstStyle/>
          <a:p>
            <a:fld id="{C70741DA-AE50-8046-A92A-ACD1C72543C5}" type="slidenum">
              <a:rPr lang="en-US" smtClean="0"/>
              <a:pPr/>
              <a:t>3</a:t>
            </a:fld>
            <a:endParaRPr lang="en-US" dirty="0"/>
          </a:p>
        </p:txBody>
      </p:sp>
    </p:spTree>
    <p:extLst>
      <p:ext uri="{BB962C8B-B14F-4D97-AF65-F5344CB8AC3E}">
        <p14:creationId xmlns:p14="http://schemas.microsoft.com/office/powerpoint/2010/main" val="927772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6219" y="3184136"/>
            <a:ext cx="2194761" cy="1629164"/>
          </a:xfrm>
        </p:spPr>
        <p:txBody>
          <a:bodyPr>
            <a:normAutofit/>
          </a:bodyPr>
          <a:lstStyle/>
          <a:p>
            <a:r>
              <a:rPr lang="en-US" sz="2400" dirty="0"/>
              <a:t>State Highway Fund FY22 Revenues </a:t>
            </a:r>
          </a:p>
        </p:txBody>
      </p:sp>
      <p:sp>
        <p:nvSpPr>
          <p:cNvPr id="4" name="Subtitle 3"/>
          <p:cNvSpPr>
            <a:spLocks noGrp="1"/>
          </p:cNvSpPr>
          <p:nvPr>
            <p:ph type="subTitle" idx="1"/>
          </p:nvPr>
        </p:nvSpPr>
        <p:spPr>
          <a:xfrm>
            <a:off x="214903" y="426177"/>
            <a:ext cx="2117391" cy="1637414"/>
          </a:xfrm>
        </p:spPr>
        <p:txBody>
          <a:bodyPr>
            <a:noAutofit/>
          </a:bodyPr>
          <a:lstStyle/>
          <a:p>
            <a:r>
              <a:rPr lang="en-US" sz="1100" dirty="0"/>
              <a:t>State Fuel Tax: 	$2.8B</a:t>
            </a:r>
          </a:p>
          <a:p>
            <a:r>
              <a:rPr lang="en-US" sz="1100" dirty="0"/>
              <a:t>Registration Fees: 	$1.6B</a:t>
            </a:r>
          </a:p>
          <a:p>
            <a:r>
              <a:rPr lang="en-US" sz="1100" dirty="0"/>
              <a:t>FHWA: 		$4.2B</a:t>
            </a:r>
          </a:p>
          <a:p>
            <a:r>
              <a:rPr lang="en-US" sz="1100" dirty="0"/>
              <a:t>Other Fed: 	$0.2B</a:t>
            </a:r>
          </a:p>
          <a:p>
            <a:r>
              <a:rPr lang="en-US" sz="1100" dirty="0"/>
              <a:t>Prop 1: 		$1.5B</a:t>
            </a:r>
          </a:p>
          <a:p>
            <a:r>
              <a:rPr lang="en-US" sz="1100" dirty="0"/>
              <a:t>Prop 7: 		$3.0B</a:t>
            </a:r>
          </a:p>
          <a:p>
            <a:r>
              <a:rPr lang="en-US" sz="1100" dirty="0"/>
              <a:t>Other: 		$0.7B</a:t>
            </a:r>
          </a:p>
          <a:p>
            <a:endParaRPr lang="en-US" sz="1100" dirty="0"/>
          </a:p>
          <a:p>
            <a:endParaRPr lang="en-US" sz="1100" dirty="0"/>
          </a:p>
          <a:p>
            <a:endParaRPr lang="en-US" sz="1100" dirty="0"/>
          </a:p>
        </p:txBody>
      </p:sp>
      <p:graphicFrame>
        <p:nvGraphicFramePr>
          <p:cNvPr id="5" name="Chart 4">
            <a:extLst>
              <a:ext uri="{FF2B5EF4-FFF2-40B4-BE49-F238E27FC236}">
                <a16:creationId xmlns:a16="http://schemas.microsoft.com/office/drawing/2014/main" id="{C01DC019-C563-D701-089E-770A46A62EDF}"/>
              </a:ext>
            </a:extLst>
          </p:cNvPr>
          <p:cNvGraphicFramePr>
            <a:graphicFrameLocks/>
          </p:cNvGraphicFramePr>
          <p:nvPr>
            <p:extLst>
              <p:ext uri="{D42A27DB-BD31-4B8C-83A1-F6EECF244321}">
                <p14:modId xmlns:p14="http://schemas.microsoft.com/office/powerpoint/2010/main" val="2575536643"/>
              </p:ext>
            </p:extLst>
          </p:nvPr>
        </p:nvGraphicFramePr>
        <p:xfrm>
          <a:off x="2690172" y="87510"/>
          <a:ext cx="6213523" cy="478131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74499F68-1F9C-0CBB-D721-FDC7719B4C8F}"/>
              </a:ext>
            </a:extLst>
          </p:cNvPr>
          <p:cNvSpPr txBox="1"/>
          <p:nvPr/>
        </p:nvSpPr>
        <p:spPr>
          <a:xfrm>
            <a:off x="4799096" y="4777751"/>
            <a:ext cx="2085474" cy="246221"/>
          </a:xfrm>
          <a:prstGeom prst="rect">
            <a:avLst/>
          </a:prstGeom>
          <a:noFill/>
        </p:spPr>
        <p:txBody>
          <a:bodyPr wrap="square" rtlCol="0">
            <a:spAutoFit/>
          </a:bodyPr>
          <a:lstStyle/>
          <a:p>
            <a:r>
              <a:rPr lang="en-US" sz="1000" dirty="0"/>
              <a:t>TxDOT: March 2023 Cash Forecast</a:t>
            </a:r>
          </a:p>
        </p:txBody>
      </p:sp>
      <p:sp>
        <p:nvSpPr>
          <p:cNvPr id="2" name="Slide Number Placeholder 1">
            <a:extLst>
              <a:ext uri="{FF2B5EF4-FFF2-40B4-BE49-F238E27FC236}">
                <a16:creationId xmlns:a16="http://schemas.microsoft.com/office/drawing/2014/main" id="{0435D553-78E1-9948-38DB-DF8E5304B2C9}"/>
              </a:ext>
            </a:extLst>
          </p:cNvPr>
          <p:cNvSpPr>
            <a:spLocks noGrp="1"/>
          </p:cNvSpPr>
          <p:nvPr>
            <p:ph type="sldNum" sz="quarter" idx="4"/>
          </p:nvPr>
        </p:nvSpPr>
        <p:spPr/>
        <p:txBody>
          <a:bodyPr/>
          <a:lstStyle/>
          <a:p>
            <a:fld id="{C70741DA-AE50-8046-A92A-ACD1C72543C5}" type="slidenum">
              <a:rPr lang="en-US" smtClean="0"/>
              <a:pPr/>
              <a:t>4</a:t>
            </a:fld>
            <a:endParaRPr lang="en-US" dirty="0"/>
          </a:p>
        </p:txBody>
      </p:sp>
    </p:spTree>
    <p:extLst>
      <p:ext uri="{BB962C8B-B14F-4D97-AF65-F5344CB8AC3E}">
        <p14:creationId xmlns:p14="http://schemas.microsoft.com/office/powerpoint/2010/main" val="2087371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31CAA-F90A-E10E-1B64-0F8AA52C5065}"/>
              </a:ext>
            </a:extLst>
          </p:cNvPr>
          <p:cNvSpPr>
            <a:spLocks noGrp="1"/>
          </p:cNvSpPr>
          <p:nvPr>
            <p:ph type="title"/>
          </p:nvPr>
        </p:nvSpPr>
        <p:spPr/>
        <p:txBody>
          <a:bodyPr/>
          <a:lstStyle/>
          <a:p>
            <a:r>
              <a:rPr lang="en-US" dirty="0"/>
              <a:t>Motor Fuel Taxes</a:t>
            </a:r>
          </a:p>
        </p:txBody>
      </p:sp>
      <p:graphicFrame>
        <p:nvGraphicFramePr>
          <p:cNvPr id="6" name="Content Placeholder 12">
            <a:extLst>
              <a:ext uri="{FF2B5EF4-FFF2-40B4-BE49-F238E27FC236}">
                <a16:creationId xmlns:a16="http://schemas.microsoft.com/office/drawing/2014/main" id="{003203AC-63F3-A5A5-B2ED-B175BCB67A81}"/>
              </a:ext>
            </a:extLst>
          </p:cNvPr>
          <p:cNvGraphicFramePr>
            <a:graphicFrameLocks noGrp="1"/>
          </p:cNvGraphicFramePr>
          <p:nvPr>
            <p:ph idx="1"/>
            <p:extLst>
              <p:ext uri="{D42A27DB-BD31-4B8C-83A1-F6EECF244321}">
                <p14:modId xmlns:p14="http://schemas.microsoft.com/office/powerpoint/2010/main" val="2465467380"/>
              </p:ext>
            </p:extLst>
          </p:nvPr>
        </p:nvGraphicFramePr>
        <p:xfrm>
          <a:off x="461433" y="1403879"/>
          <a:ext cx="8221133" cy="2908137"/>
        </p:xfrm>
        <a:graphic>
          <a:graphicData uri="http://schemas.openxmlformats.org/drawingml/2006/table">
            <a:tbl>
              <a:tblPr>
                <a:tableStyleId>{85BE263C-DBD7-4A20-BB59-AAB30ACAA65A}</a:tableStyleId>
              </a:tblPr>
              <a:tblGrid>
                <a:gridCol w="2306106">
                  <a:extLst>
                    <a:ext uri="{9D8B030D-6E8A-4147-A177-3AD203B41FA5}">
                      <a16:colId xmlns:a16="http://schemas.microsoft.com/office/drawing/2014/main" val="505671725"/>
                    </a:ext>
                  </a:extLst>
                </a:gridCol>
                <a:gridCol w="1414550">
                  <a:extLst>
                    <a:ext uri="{9D8B030D-6E8A-4147-A177-3AD203B41FA5}">
                      <a16:colId xmlns:a16="http://schemas.microsoft.com/office/drawing/2014/main" val="2035439250"/>
                    </a:ext>
                  </a:extLst>
                </a:gridCol>
                <a:gridCol w="1455650">
                  <a:extLst>
                    <a:ext uri="{9D8B030D-6E8A-4147-A177-3AD203B41FA5}">
                      <a16:colId xmlns:a16="http://schemas.microsoft.com/office/drawing/2014/main" val="3035233948"/>
                    </a:ext>
                  </a:extLst>
                </a:gridCol>
                <a:gridCol w="1464733">
                  <a:extLst>
                    <a:ext uri="{9D8B030D-6E8A-4147-A177-3AD203B41FA5}">
                      <a16:colId xmlns:a16="http://schemas.microsoft.com/office/drawing/2014/main" val="1746078548"/>
                    </a:ext>
                  </a:extLst>
                </a:gridCol>
                <a:gridCol w="1580094">
                  <a:extLst>
                    <a:ext uri="{9D8B030D-6E8A-4147-A177-3AD203B41FA5}">
                      <a16:colId xmlns:a16="http://schemas.microsoft.com/office/drawing/2014/main" val="833923798"/>
                    </a:ext>
                  </a:extLst>
                </a:gridCol>
              </a:tblGrid>
              <a:tr h="411982">
                <a:tc>
                  <a:txBody>
                    <a:bodyPr/>
                    <a:lstStyle/>
                    <a:p>
                      <a:pPr algn="l" fontAlgn="b"/>
                      <a:r>
                        <a:rPr lang="en-US" sz="1400" u="none" strike="noStrike" dirty="0">
                          <a:solidFill>
                            <a:schemeClr val="bg1"/>
                          </a:solidFill>
                          <a:effectLst/>
                          <a:latin typeface="Arial" panose="020B0604020202020204" pitchFamily="34" charset="0"/>
                          <a:cs typeface="Arial" panose="020B0604020202020204" pitchFamily="34" charset="0"/>
                        </a:rPr>
                        <a:t> </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b">
                    <a:solidFill>
                      <a:schemeClr val="tx2"/>
                    </a:solidFill>
                  </a:tcPr>
                </a:tc>
                <a:tc gridSpan="2">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US National Average</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tx2"/>
                    </a:solidFill>
                  </a:tcPr>
                </a:tc>
                <a:tc hMerge="1">
                  <a:txBody>
                    <a:bodyPr/>
                    <a:lstStyle/>
                    <a:p>
                      <a:endParaRPr lang="en-US"/>
                    </a:p>
                  </a:txBody>
                  <a:tcPr/>
                </a:tc>
                <a:tc gridSpan="2">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Texas</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tx2"/>
                    </a:solidFill>
                  </a:tcPr>
                </a:tc>
                <a:tc hMerge="1">
                  <a:txBody>
                    <a:bodyPr/>
                    <a:lstStyle/>
                    <a:p>
                      <a:endParaRPr lang="en-US"/>
                    </a:p>
                  </a:txBody>
                  <a:tcPr/>
                </a:tc>
                <a:extLst>
                  <a:ext uri="{0D108BD9-81ED-4DB2-BD59-A6C34878D82A}">
                    <a16:rowId xmlns:a16="http://schemas.microsoft.com/office/drawing/2014/main" val="3489687362"/>
                  </a:ext>
                </a:extLst>
              </a:tr>
              <a:tr h="411982">
                <a:tc>
                  <a:txBody>
                    <a:bodyPr/>
                    <a:lstStyle/>
                    <a:p>
                      <a:pPr algn="l" fontAlgn="b"/>
                      <a:r>
                        <a:rPr lang="en-US" sz="1400" u="none" strike="noStrike" dirty="0">
                          <a:solidFill>
                            <a:schemeClr val="accent5">
                              <a:lumMod val="50000"/>
                            </a:schemeClr>
                          </a:solidFill>
                          <a:effectLst/>
                          <a:latin typeface="Arial" panose="020B0604020202020204" pitchFamily="34" charset="0"/>
                          <a:cs typeface="Arial" panose="020B0604020202020204" pitchFamily="34" charset="0"/>
                        </a:rPr>
                        <a:t> </a:t>
                      </a:r>
                      <a:endParaRPr lang="en-US" sz="1400" b="0"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R="9525" marT="9525" marB="0" anchor="b"/>
                </a:tc>
                <a:tc>
                  <a:txBody>
                    <a:bodyPr/>
                    <a:lstStyle/>
                    <a:p>
                      <a:pPr algn="ctr" fontAlgn="b"/>
                      <a:r>
                        <a:rPr lang="en-US" sz="1400" b="1" u="none" strike="noStrike" dirty="0">
                          <a:solidFill>
                            <a:schemeClr val="accent5">
                              <a:lumMod val="50000"/>
                            </a:schemeClr>
                          </a:solidFill>
                          <a:effectLst/>
                          <a:latin typeface="Arial" panose="020B0604020202020204" pitchFamily="34" charset="0"/>
                          <a:cs typeface="Arial" panose="020B0604020202020204" pitchFamily="34" charset="0"/>
                        </a:rPr>
                        <a:t>Gasoline</a:t>
                      </a:r>
                      <a:endParaRPr lang="en-US" sz="14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400" b="1" u="none" strike="noStrike" dirty="0">
                          <a:solidFill>
                            <a:schemeClr val="accent5">
                              <a:lumMod val="50000"/>
                            </a:schemeClr>
                          </a:solidFill>
                          <a:effectLst/>
                          <a:latin typeface="Arial" panose="020B0604020202020204" pitchFamily="34" charset="0"/>
                          <a:cs typeface="Arial" panose="020B0604020202020204" pitchFamily="34" charset="0"/>
                        </a:rPr>
                        <a:t>Diesel</a:t>
                      </a:r>
                      <a:endParaRPr lang="en-US" sz="14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400" b="1" u="none" strike="noStrike" dirty="0">
                          <a:solidFill>
                            <a:schemeClr val="accent5">
                              <a:lumMod val="50000"/>
                            </a:schemeClr>
                          </a:solidFill>
                          <a:effectLst/>
                          <a:latin typeface="Arial" panose="020B0604020202020204" pitchFamily="34" charset="0"/>
                          <a:cs typeface="Arial" panose="020B0604020202020204" pitchFamily="34" charset="0"/>
                        </a:rPr>
                        <a:t>Gasoline</a:t>
                      </a:r>
                      <a:endParaRPr lang="en-US" sz="14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400" b="1" u="none" strike="noStrike" dirty="0">
                          <a:solidFill>
                            <a:schemeClr val="accent5">
                              <a:lumMod val="50000"/>
                            </a:schemeClr>
                          </a:solidFill>
                          <a:effectLst/>
                          <a:latin typeface="Arial" panose="020B0604020202020204" pitchFamily="34" charset="0"/>
                          <a:cs typeface="Arial" panose="020B0604020202020204" pitchFamily="34" charset="0"/>
                        </a:rPr>
                        <a:t>Diesel</a:t>
                      </a:r>
                      <a:endParaRPr lang="en-US" sz="14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371623134"/>
                  </a:ext>
                </a:extLst>
              </a:tr>
              <a:tr h="411982">
                <a:tc>
                  <a:txBody>
                    <a:bodyPr/>
                    <a:lstStyle/>
                    <a:p>
                      <a:pPr algn="l" fontAlgn="b"/>
                      <a:r>
                        <a:rPr lang="en-US" sz="1400" b="1" u="none" strike="noStrike" dirty="0">
                          <a:solidFill>
                            <a:schemeClr val="accent5">
                              <a:lumMod val="50000"/>
                            </a:schemeClr>
                          </a:solidFill>
                          <a:effectLst/>
                          <a:latin typeface="Arial" panose="020B0604020202020204" pitchFamily="34" charset="0"/>
                          <a:cs typeface="Arial" panose="020B0604020202020204" pitchFamily="34" charset="0"/>
                        </a:rPr>
                        <a:t>State Excise Tax</a:t>
                      </a:r>
                      <a:endParaRPr lang="en-US" sz="14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R="9525" marT="9525" marB="0" anchor="ctr">
                    <a:solidFill>
                      <a:schemeClr val="accent4">
                        <a:lumMod val="20000"/>
                        <a:lumOff val="80000"/>
                      </a:schemeClr>
                    </a:solidFill>
                  </a:tcPr>
                </a:tc>
                <a:tc>
                  <a:txBody>
                    <a:bodyPr/>
                    <a:lstStyle/>
                    <a:p>
                      <a:pPr algn="ctr" fontAlgn="b"/>
                      <a:r>
                        <a:rPr lang="en-US" sz="1400" u="none" strike="noStrike" dirty="0">
                          <a:solidFill>
                            <a:schemeClr val="accent5">
                              <a:lumMod val="50000"/>
                            </a:schemeClr>
                          </a:solidFill>
                          <a:effectLst/>
                          <a:latin typeface="Arial" panose="020B0604020202020204" pitchFamily="34" charset="0"/>
                          <a:cs typeface="Arial" panose="020B0604020202020204" pitchFamily="34" charset="0"/>
                        </a:rPr>
                        <a:t>26.16 ¢ per gal</a:t>
                      </a:r>
                      <a:endParaRPr lang="en-US" sz="1400" b="0"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b"/>
                      <a:r>
                        <a:rPr lang="en-US" sz="1400" u="none" strike="noStrike" dirty="0">
                          <a:solidFill>
                            <a:schemeClr val="accent5">
                              <a:lumMod val="50000"/>
                            </a:schemeClr>
                          </a:solidFill>
                          <a:effectLst/>
                          <a:latin typeface="Arial" panose="020B0604020202020204" pitchFamily="34" charset="0"/>
                          <a:cs typeface="Arial" panose="020B0604020202020204" pitchFamily="34" charset="0"/>
                        </a:rPr>
                        <a:t>26.72 ¢ per gal</a:t>
                      </a:r>
                      <a:endParaRPr lang="en-US" sz="1400" b="0"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b"/>
                      <a:r>
                        <a:rPr lang="en-US" sz="1400" u="none" strike="noStrike">
                          <a:solidFill>
                            <a:schemeClr val="accent5">
                              <a:lumMod val="50000"/>
                            </a:schemeClr>
                          </a:solidFill>
                          <a:effectLst/>
                          <a:latin typeface="Arial" panose="020B0604020202020204" pitchFamily="34" charset="0"/>
                          <a:cs typeface="Arial" panose="020B0604020202020204" pitchFamily="34" charset="0"/>
                        </a:rPr>
                        <a:t>20.00 ¢ per gal</a:t>
                      </a:r>
                      <a:endParaRPr lang="en-US" sz="1400" b="0"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b"/>
                      <a:r>
                        <a:rPr lang="en-US" sz="1400" u="none" strike="noStrike" dirty="0">
                          <a:solidFill>
                            <a:schemeClr val="accent5">
                              <a:lumMod val="50000"/>
                            </a:schemeClr>
                          </a:solidFill>
                          <a:effectLst/>
                          <a:latin typeface="Arial" panose="020B0604020202020204" pitchFamily="34" charset="0"/>
                          <a:cs typeface="Arial" panose="020B0604020202020204" pitchFamily="34" charset="0"/>
                        </a:rPr>
                        <a:t>20.00 ¢ per gal</a:t>
                      </a:r>
                      <a:endParaRPr lang="en-US" sz="1400" b="0"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3649949273"/>
                  </a:ext>
                </a:extLst>
              </a:tr>
              <a:tr h="411982">
                <a:tc>
                  <a:txBody>
                    <a:bodyPr/>
                    <a:lstStyle/>
                    <a:p>
                      <a:pPr algn="l" fontAlgn="b"/>
                      <a:r>
                        <a:rPr lang="en-US" sz="1400" b="1" u="none" strike="noStrike" dirty="0">
                          <a:solidFill>
                            <a:schemeClr val="accent5">
                              <a:lumMod val="50000"/>
                            </a:schemeClr>
                          </a:solidFill>
                          <a:effectLst/>
                          <a:latin typeface="Arial" panose="020B0604020202020204" pitchFamily="34" charset="0"/>
                          <a:cs typeface="Arial" panose="020B0604020202020204" pitchFamily="34" charset="0"/>
                        </a:rPr>
                        <a:t>Other State Taxes/Fees</a:t>
                      </a:r>
                      <a:endParaRPr lang="en-US" sz="14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R="9525" marT="9525" marB="0" anchor="ctr"/>
                </a:tc>
                <a:tc>
                  <a:txBody>
                    <a:bodyPr/>
                    <a:lstStyle/>
                    <a:p>
                      <a:pPr algn="ctr" fontAlgn="b"/>
                      <a:r>
                        <a:rPr lang="en-US" sz="1400" u="none" strike="noStrike" dirty="0">
                          <a:solidFill>
                            <a:schemeClr val="accent5">
                              <a:lumMod val="50000"/>
                            </a:schemeClr>
                          </a:solidFill>
                          <a:effectLst/>
                          <a:latin typeface="Arial" panose="020B0604020202020204" pitchFamily="34" charset="0"/>
                          <a:cs typeface="Arial" panose="020B0604020202020204" pitchFamily="34" charset="0"/>
                        </a:rPr>
                        <a:t>12.53 ¢ per gal</a:t>
                      </a:r>
                      <a:endParaRPr lang="en-US" sz="1400" b="0"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u="none" strike="noStrike" dirty="0">
                          <a:solidFill>
                            <a:schemeClr val="accent5">
                              <a:lumMod val="50000"/>
                            </a:schemeClr>
                          </a:solidFill>
                          <a:effectLst/>
                          <a:latin typeface="Arial" panose="020B0604020202020204" pitchFamily="34" charset="0"/>
                          <a:cs typeface="Arial" panose="020B0604020202020204" pitchFamily="34" charset="0"/>
                        </a:rPr>
                        <a:t>13.52 ¢ per gal</a:t>
                      </a:r>
                      <a:endParaRPr lang="en-US" sz="1400" b="0"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u="none" strike="noStrike" dirty="0">
                          <a:solidFill>
                            <a:schemeClr val="accent5">
                              <a:lumMod val="50000"/>
                            </a:schemeClr>
                          </a:solidFill>
                          <a:effectLst/>
                          <a:latin typeface="Arial" panose="020B0604020202020204" pitchFamily="34" charset="0"/>
                          <a:cs typeface="Arial" panose="020B0604020202020204" pitchFamily="34" charset="0"/>
                        </a:rPr>
                        <a:t>00.00 ¢ per gal</a:t>
                      </a:r>
                      <a:endParaRPr lang="en-US" sz="1400" b="0"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u="none" strike="noStrike">
                          <a:solidFill>
                            <a:schemeClr val="accent5">
                              <a:lumMod val="50000"/>
                            </a:schemeClr>
                          </a:solidFill>
                          <a:effectLst/>
                          <a:latin typeface="Arial" panose="020B0604020202020204" pitchFamily="34" charset="0"/>
                          <a:cs typeface="Arial" panose="020B0604020202020204" pitchFamily="34" charset="0"/>
                        </a:rPr>
                        <a:t>00.00 ¢ per gal</a:t>
                      </a:r>
                      <a:endParaRPr lang="en-US" sz="1400" b="0"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881786130"/>
                  </a:ext>
                </a:extLst>
              </a:tr>
              <a:tr h="411982">
                <a:tc>
                  <a:txBody>
                    <a:bodyPr/>
                    <a:lstStyle/>
                    <a:p>
                      <a:pPr algn="l" fontAlgn="b"/>
                      <a:r>
                        <a:rPr lang="en-US" sz="1400" b="1" u="none" strike="noStrike" dirty="0">
                          <a:solidFill>
                            <a:schemeClr val="accent5">
                              <a:lumMod val="50000"/>
                            </a:schemeClr>
                          </a:solidFill>
                          <a:effectLst/>
                          <a:latin typeface="Arial" panose="020B0604020202020204" pitchFamily="34" charset="0"/>
                          <a:cs typeface="Arial" panose="020B0604020202020204" pitchFamily="34" charset="0"/>
                        </a:rPr>
                        <a:t>Total State Taxes/Fees</a:t>
                      </a:r>
                      <a:endParaRPr lang="en-US" sz="14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R="9525" marT="9525" marB="0" anchor="ctr">
                    <a:solidFill>
                      <a:schemeClr val="accent4">
                        <a:lumMod val="20000"/>
                        <a:lumOff val="80000"/>
                      </a:schemeClr>
                    </a:solidFill>
                  </a:tcPr>
                </a:tc>
                <a:tc>
                  <a:txBody>
                    <a:bodyPr/>
                    <a:lstStyle/>
                    <a:p>
                      <a:pPr algn="ctr" fontAlgn="b"/>
                      <a:r>
                        <a:rPr lang="en-US" sz="1400" u="none" strike="noStrike" dirty="0">
                          <a:solidFill>
                            <a:schemeClr val="accent5">
                              <a:lumMod val="50000"/>
                            </a:schemeClr>
                          </a:solidFill>
                          <a:effectLst/>
                          <a:latin typeface="Arial" panose="020B0604020202020204" pitchFamily="34" charset="0"/>
                          <a:cs typeface="Arial" panose="020B0604020202020204" pitchFamily="34" charset="0"/>
                        </a:rPr>
                        <a:t>38.69 ¢ per gal</a:t>
                      </a:r>
                      <a:endParaRPr lang="en-US" sz="1400" b="0"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b"/>
                      <a:r>
                        <a:rPr lang="en-US" sz="1400" u="none" strike="noStrike" dirty="0">
                          <a:solidFill>
                            <a:schemeClr val="accent5">
                              <a:lumMod val="50000"/>
                            </a:schemeClr>
                          </a:solidFill>
                          <a:effectLst/>
                          <a:latin typeface="Arial" panose="020B0604020202020204" pitchFamily="34" charset="0"/>
                          <a:cs typeface="Arial" panose="020B0604020202020204" pitchFamily="34" charset="0"/>
                        </a:rPr>
                        <a:t>40.24 ¢ per gal</a:t>
                      </a:r>
                      <a:endParaRPr lang="en-US" sz="1400" b="0"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b"/>
                      <a:r>
                        <a:rPr lang="en-US" sz="1400" u="none" strike="noStrike" dirty="0">
                          <a:solidFill>
                            <a:schemeClr val="accent5">
                              <a:lumMod val="50000"/>
                            </a:schemeClr>
                          </a:solidFill>
                          <a:effectLst/>
                          <a:latin typeface="Arial" panose="020B0604020202020204" pitchFamily="34" charset="0"/>
                          <a:cs typeface="Arial" panose="020B0604020202020204" pitchFamily="34" charset="0"/>
                        </a:rPr>
                        <a:t>20.00 ¢ per gal</a:t>
                      </a:r>
                      <a:endParaRPr lang="en-US" sz="1400" b="0"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b"/>
                      <a:r>
                        <a:rPr lang="en-US" sz="1400" u="none" strike="noStrike" dirty="0">
                          <a:solidFill>
                            <a:schemeClr val="accent5">
                              <a:lumMod val="50000"/>
                            </a:schemeClr>
                          </a:solidFill>
                          <a:effectLst/>
                          <a:latin typeface="Arial" panose="020B0604020202020204" pitchFamily="34" charset="0"/>
                          <a:cs typeface="Arial" panose="020B0604020202020204" pitchFamily="34" charset="0"/>
                        </a:rPr>
                        <a:t>20.00 ¢ per gal</a:t>
                      </a:r>
                      <a:endParaRPr lang="en-US" sz="1400" b="0"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3095786015"/>
                  </a:ext>
                </a:extLst>
              </a:tr>
              <a:tr h="411982">
                <a:tc>
                  <a:txBody>
                    <a:bodyPr/>
                    <a:lstStyle/>
                    <a:p>
                      <a:pPr algn="l" fontAlgn="b"/>
                      <a:r>
                        <a:rPr lang="en-US" sz="1400" b="1" u="none" strike="noStrike" dirty="0">
                          <a:solidFill>
                            <a:schemeClr val="accent5">
                              <a:lumMod val="50000"/>
                            </a:schemeClr>
                          </a:solidFill>
                          <a:effectLst/>
                          <a:latin typeface="Arial" panose="020B0604020202020204" pitchFamily="34" charset="0"/>
                          <a:cs typeface="Arial" panose="020B0604020202020204" pitchFamily="34" charset="0"/>
                        </a:rPr>
                        <a:t>Federal Tax</a:t>
                      </a:r>
                      <a:endParaRPr lang="en-US" sz="14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R="9525" marT="9525" marB="0" anchor="ctr"/>
                </a:tc>
                <a:tc>
                  <a:txBody>
                    <a:bodyPr/>
                    <a:lstStyle/>
                    <a:p>
                      <a:pPr algn="ctr" fontAlgn="b"/>
                      <a:r>
                        <a:rPr lang="en-US" sz="1400" u="none" strike="noStrike">
                          <a:solidFill>
                            <a:schemeClr val="accent5">
                              <a:lumMod val="50000"/>
                            </a:schemeClr>
                          </a:solidFill>
                          <a:effectLst/>
                          <a:latin typeface="Arial" panose="020B0604020202020204" pitchFamily="34" charset="0"/>
                          <a:cs typeface="Arial" panose="020B0604020202020204" pitchFamily="34" charset="0"/>
                        </a:rPr>
                        <a:t>18.40 ¢ per gal</a:t>
                      </a:r>
                      <a:endParaRPr lang="en-US" sz="1400" b="0"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u="none" strike="noStrike">
                          <a:solidFill>
                            <a:schemeClr val="accent5">
                              <a:lumMod val="50000"/>
                            </a:schemeClr>
                          </a:solidFill>
                          <a:effectLst/>
                          <a:latin typeface="Arial" panose="020B0604020202020204" pitchFamily="34" charset="0"/>
                          <a:cs typeface="Arial" panose="020B0604020202020204" pitchFamily="34" charset="0"/>
                        </a:rPr>
                        <a:t>24.40 ¢ per gal</a:t>
                      </a:r>
                      <a:endParaRPr lang="en-US" sz="1400" b="0"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u="none" strike="noStrike">
                          <a:solidFill>
                            <a:schemeClr val="accent5">
                              <a:lumMod val="50000"/>
                            </a:schemeClr>
                          </a:solidFill>
                          <a:effectLst/>
                          <a:latin typeface="Arial" panose="020B0604020202020204" pitchFamily="34" charset="0"/>
                          <a:cs typeface="Arial" panose="020B0604020202020204" pitchFamily="34" charset="0"/>
                        </a:rPr>
                        <a:t>18.40 ¢ per gal</a:t>
                      </a:r>
                      <a:endParaRPr lang="en-US" sz="1400" b="0"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u="none" strike="noStrike" dirty="0">
                          <a:solidFill>
                            <a:schemeClr val="accent5">
                              <a:lumMod val="50000"/>
                            </a:schemeClr>
                          </a:solidFill>
                          <a:effectLst/>
                          <a:latin typeface="Arial" panose="020B0604020202020204" pitchFamily="34" charset="0"/>
                          <a:cs typeface="Arial" panose="020B0604020202020204" pitchFamily="34" charset="0"/>
                        </a:rPr>
                        <a:t>24.40 ¢ per gal</a:t>
                      </a:r>
                      <a:endParaRPr lang="en-US" sz="1400" b="0"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596298724"/>
                  </a:ext>
                </a:extLst>
              </a:tr>
              <a:tr h="411982">
                <a:tc>
                  <a:txBody>
                    <a:bodyPr/>
                    <a:lstStyle/>
                    <a:p>
                      <a:pPr algn="l" fontAlgn="b"/>
                      <a:r>
                        <a:rPr lang="en-US" sz="1400" b="1" u="none" strike="noStrike" dirty="0">
                          <a:solidFill>
                            <a:schemeClr val="accent5">
                              <a:lumMod val="50000"/>
                            </a:schemeClr>
                          </a:solidFill>
                          <a:effectLst/>
                          <a:latin typeface="Arial" panose="020B0604020202020204" pitchFamily="34" charset="0"/>
                          <a:cs typeface="Arial" panose="020B0604020202020204" pitchFamily="34" charset="0"/>
                        </a:rPr>
                        <a:t>Total State and Federal Taxes</a:t>
                      </a:r>
                      <a:endParaRPr lang="en-US" sz="14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R="9525" marT="9525" marB="0" anchor="ctr">
                    <a:solidFill>
                      <a:schemeClr val="accent4">
                        <a:lumMod val="20000"/>
                        <a:lumOff val="80000"/>
                      </a:schemeClr>
                    </a:solidFill>
                  </a:tcPr>
                </a:tc>
                <a:tc>
                  <a:txBody>
                    <a:bodyPr/>
                    <a:lstStyle/>
                    <a:p>
                      <a:pPr algn="ctr" fontAlgn="b"/>
                      <a:r>
                        <a:rPr lang="en-US" sz="1400" u="none" strike="noStrike" dirty="0">
                          <a:solidFill>
                            <a:schemeClr val="accent5">
                              <a:lumMod val="50000"/>
                            </a:schemeClr>
                          </a:solidFill>
                          <a:effectLst/>
                          <a:latin typeface="Arial" panose="020B0604020202020204" pitchFamily="34" charset="0"/>
                          <a:cs typeface="Arial" panose="020B0604020202020204" pitchFamily="34" charset="0"/>
                        </a:rPr>
                        <a:t>57.09 ¢ per gal</a:t>
                      </a:r>
                      <a:endParaRPr lang="en-US" sz="1400" b="0"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b"/>
                      <a:r>
                        <a:rPr lang="en-US" sz="1400" u="none" strike="noStrike" dirty="0">
                          <a:solidFill>
                            <a:schemeClr val="accent5">
                              <a:lumMod val="50000"/>
                            </a:schemeClr>
                          </a:solidFill>
                          <a:effectLst/>
                          <a:latin typeface="Arial" panose="020B0604020202020204" pitchFamily="34" charset="0"/>
                          <a:cs typeface="Arial" panose="020B0604020202020204" pitchFamily="34" charset="0"/>
                        </a:rPr>
                        <a:t>64.64 ¢ per gal</a:t>
                      </a:r>
                      <a:endParaRPr lang="en-US" sz="1400" b="0"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b"/>
                      <a:r>
                        <a:rPr lang="en-US" sz="1400" u="none" strike="noStrike" dirty="0">
                          <a:solidFill>
                            <a:schemeClr val="accent5">
                              <a:lumMod val="50000"/>
                            </a:schemeClr>
                          </a:solidFill>
                          <a:effectLst/>
                          <a:latin typeface="Arial" panose="020B0604020202020204" pitchFamily="34" charset="0"/>
                          <a:cs typeface="Arial" panose="020B0604020202020204" pitchFamily="34" charset="0"/>
                        </a:rPr>
                        <a:t>38.40 ¢ per gal</a:t>
                      </a:r>
                      <a:endParaRPr lang="en-US" sz="1400" b="0"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b"/>
                      <a:r>
                        <a:rPr lang="en-US" sz="1400" u="none" strike="noStrike" dirty="0">
                          <a:solidFill>
                            <a:schemeClr val="accent5">
                              <a:lumMod val="50000"/>
                            </a:schemeClr>
                          </a:solidFill>
                          <a:effectLst/>
                          <a:latin typeface="Arial" panose="020B0604020202020204" pitchFamily="34" charset="0"/>
                          <a:cs typeface="Arial" panose="020B0604020202020204" pitchFamily="34" charset="0"/>
                        </a:rPr>
                        <a:t>44.40 ¢ per gal</a:t>
                      </a:r>
                      <a:endParaRPr lang="en-US" sz="1400" b="0"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3662718941"/>
                  </a:ext>
                </a:extLst>
              </a:tr>
            </a:tbl>
          </a:graphicData>
        </a:graphic>
      </p:graphicFrame>
      <p:sp>
        <p:nvSpPr>
          <p:cNvPr id="3" name="Slide Number Placeholder 2">
            <a:extLst>
              <a:ext uri="{FF2B5EF4-FFF2-40B4-BE49-F238E27FC236}">
                <a16:creationId xmlns:a16="http://schemas.microsoft.com/office/drawing/2014/main" id="{B015005C-0807-54C5-0EC3-39F08618C69E}"/>
              </a:ext>
            </a:extLst>
          </p:cNvPr>
          <p:cNvSpPr>
            <a:spLocks noGrp="1"/>
          </p:cNvSpPr>
          <p:nvPr>
            <p:ph type="sldNum" sz="quarter" idx="4"/>
          </p:nvPr>
        </p:nvSpPr>
        <p:spPr/>
        <p:txBody>
          <a:bodyPr/>
          <a:lstStyle/>
          <a:p>
            <a:fld id="{C70741DA-AE50-8046-A92A-ACD1C72543C5}" type="slidenum">
              <a:rPr lang="en-US" smtClean="0"/>
              <a:pPr/>
              <a:t>5</a:t>
            </a:fld>
            <a:endParaRPr lang="en-US" dirty="0"/>
          </a:p>
        </p:txBody>
      </p:sp>
    </p:spTree>
    <p:extLst>
      <p:ext uri="{BB962C8B-B14F-4D97-AF65-F5344CB8AC3E}">
        <p14:creationId xmlns:p14="http://schemas.microsoft.com/office/powerpoint/2010/main" val="130991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BA1EF-BC1A-DFE4-DFE6-70EA6F338ED9}"/>
              </a:ext>
            </a:extLst>
          </p:cNvPr>
          <p:cNvSpPr>
            <a:spLocks noGrp="1"/>
          </p:cNvSpPr>
          <p:nvPr>
            <p:ph type="title"/>
          </p:nvPr>
        </p:nvSpPr>
        <p:spPr/>
        <p:txBody>
          <a:bodyPr/>
          <a:lstStyle/>
          <a:p>
            <a:r>
              <a:rPr lang="en-US" dirty="0"/>
              <a:t>Federal Reimbursements</a:t>
            </a:r>
          </a:p>
        </p:txBody>
      </p:sp>
      <p:sp>
        <p:nvSpPr>
          <p:cNvPr id="3" name="Content Placeholder 2">
            <a:extLst>
              <a:ext uri="{FF2B5EF4-FFF2-40B4-BE49-F238E27FC236}">
                <a16:creationId xmlns:a16="http://schemas.microsoft.com/office/drawing/2014/main" id="{D7855748-0AD6-D66F-62C2-E839B814CCA5}"/>
              </a:ext>
            </a:extLst>
          </p:cNvPr>
          <p:cNvSpPr>
            <a:spLocks noGrp="1"/>
          </p:cNvSpPr>
          <p:nvPr>
            <p:ph idx="1"/>
          </p:nvPr>
        </p:nvSpPr>
        <p:spPr>
          <a:xfrm>
            <a:off x="628650" y="1369219"/>
            <a:ext cx="7886700" cy="3566848"/>
          </a:xfrm>
        </p:spPr>
        <p:txBody>
          <a:bodyPr/>
          <a:lstStyle/>
          <a:p>
            <a:r>
              <a:rPr lang="en-US" dirty="0"/>
              <a:t>Federal funds represent nearly 1/3 of the budget.</a:t>
            </a:r>
          </a:p>
          <a:p>
            <a:r>
              <a:rPr lang="en-US" dirty="0"/>
              <a:t>Federal motor fuel taxes are collected and then distributed to the states using formulas for highway and transit.</a:t>
            </a:r>
          </a:p>
          <a:p>
            <a:r>
              <a:rPr lang="en-US" dirty="0"/>
              <a:t>Since 2008 Congress has added general revenue to the Highway Trust Fund to help keep up with increased demand.</a:t>
            </a:r>
          </a:p>
          <a:p>
            <a:r>
              <a:rPr lang="en-US" dirty="0"/>
              <a:t>Historically Texas has been the biggest donor state; receiving less in reimbursements than paid into the Highway Trust Fund. </a:t>
            </a:r>
          </a:p>
        </p:txBody>
      </p:sp>
      <p:sp>
        <p:nvSpPr>
          <p:cNvPr id="4" name="Slide Number Placeholder 3">
            <a:extLst>
              <a:ext uri="{FF2B5EF4-FFF2-40B4-BE49-F238E27FC236}">
                <a16:creationId xmlns:a16="http://schemas.microsoft.com/office/drawing/2014/main" id="{D3E4FB11-4799-F934-59A5-A5C3C49899F5}"/>
              </a:ext>
            </a:extLst>
          </p:cNvPr>
          <p:cNvSpPr>
            <a:spLocks noGrp="1"/>
          </p:cNvSpPr>
          <p:nvPr>
            <p:ph type="sldNum" sz="quarter" idx="4"/>
          </p:nvPr>
        </p:nvSpPr>
        <p:spPr/>
        <p:txBody>
          <a:bodyPr/>
          <a:lstStyle/>
          <a:p>
            <a:fld id="{C70741DA-AE50-8046-A92A-ACD1C72543C5}" type="slidenum">
              <a:rPr lang="en-US" smtClean="0"/>
              <a:pPr/>
              <a:t>6</a:t>
            </a:fld>
            <a:endParaRPr lang="en-US" dirty="0"/>
          </a:p>
        </p:txBody>
      </p:sp>
    </p:spTree>
    <p:extLst>
      <p:ext uri="{BB962C8B-B14F-4D97-AF65-F5344CB8AC3E}">
        <p14:creationId xmlns:p14="http://schemas.microsoft.com/office/powerpoint/2010/main" val="960403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F7E5B-0896-6A01-FC64-4A2DAA42BF8A}"/>
              </a:ext>
            </a:extLst>
          </p:cNvPr>
          <p:cNvSpPr>
            <a:spLocks noGrp="1"/>
          </p:cNvSpPr>
          <p:nvPr>
            <p:ph type="title"/>
          </p:nvPr>
        </p:nvSpPr>
        <p:spPr/>
        <p:txBody>
          <a:bodyPr>
            <a:normAutofit/>
          </a:bodyPr>
          <a:lstStyle/>
          <a:p>
            <a:r>
              <a:rPr lang="en-US" sz="2400" dirty="0"/>
              <a:t>Vehicle Registration Fees</a:t>
            </a:r>
          </a:p>
        </p:txBody>
      </p:sp>
      <p:sp>
        <p:nvSpPr>
          <p:cNvPr id="3" name="Slide Number Placeholder 2">
            <a:extLst>
              <a:ext uri="{FF2B5EF4-FFF2-40B4-BE49-F238E27FC236}">
                <a16:creationId xmlns:a16="http://schemas.microsoft.com/office/drawing/2014/main" id="{00954C11-345F-BFDD-4505-6A58C0B4D6DF}"/>
              </a:ext>
            </a:extLst>
          </p:cNvPr>
          <p:cNvSpPr>
            <a:spLocks noGrp="1"/>
          </p:cNvSpPr>
          <p:nvPr>
            <p:ph type="sldNum" sz="quarter" idx="4"/>
          </p:nvPr>
        </p:nvSpPr>
        <p:spPr/>
        <p:txBody>
          <a:bodyPr/>
          <a:lstStyle/>
          <a:p>
            <a:fld id="{C70741DA-AE50-8046-A92A-ACD1C72543C5}" type="slidenum">
              <a:rPr lang="en-US" smtClean="0"/>
              <a:pPr/>
              <a:t>7</a:t>
            </a:fld>
            <a:endParaRPr lang="en-US" dirty="0"/>
          </a:p>
        </p:txBody>
      </p:sp>
      <p:graphicFrame>
        <p:nvGraphicFramePr>
          <p:cNvPr id="6" name="Table 5">
            <a:extLst>
              <a:ext uri="{FF2B5EF4-FFF2-40B4-BE49-F238E27FC236}">
                <a16:creationId xmlns:a16="http://schemas.microsoft.com/office/drawing/2014/main" id="{64E85FE8-0867-3827-20DF-DB8A14ACCCFF}"/>
              </a:ext>
            </a:extLst>
          </p:cNvPr>
          <p:cNvGraphicFramePr>
            <a:graphicFrameLocks noGrp="1"/>
          </p:cNvGraphicFramePr>
          <p:nvPr>
            <p:extLst>
              <p:ext uri="{D42A27DB-BD31-4B8C-83A1-F6EECF244321}">
                <p14:modId xmlns:p14="http://schemas.microsoft.com/office/powerpoint/2010/main" val="605361283"/>
              </p:ext>
            </p:extLst>
          </p:nvPr>
        </p:nvGraphicFramePr>
        <p:xfrm>
          <a:off x="3589867" y="492612"/>
          <a:ext cx="4693478" cy="4158275"/>
        </p:xfrm>
        <a:graphic>
          <a:graphicData uri="http://schemas.openxmlformats.org/drawingml/2006/table">
            <a:tbl>
              <a:tblPr>
                <a:tableStyleId>{073A0DAA-6AF3-43AB-8588-CEC1D06C72B9}</a:tableStyleId>
              </a:tblPr>
              <a:tblGrid>
                <a:gridCol w="3378200">
                  <a:extLst>
                    <a:ext uri="{9D8B030D-6E8A-4147-A177-3AD203B41FA5}">
                      <a16:colId xmlns:a16="http://schemas.microsoft.com/office/drawing/2014/main" val="2254991173"/>
                    </a:ext>
                  </a:extLst>
                </a:gridCol>
                <a:gridCol w="1315278">
                  <a:extLst>
                    <a:ext uri="{9D8B030D-6E8A-4147-A177-3AD203B41FA5}">
                      <a16:colId xmlns:a16="http://schemas.microsoft.com/office/drawing/2014/main" val="3332308592"/>
                    </a:ext>
                  </a:extLst>
                </a:gridCol>
              </a:tblGrid>
              <a:tr h="411540">
                <a:tc>
                  <a:txBody>
                    <a:bodyPr/>
                    <a:lstStyle/>
                    <a:p>
                      <a:pPr algn="r" rtl="0" fontAlgn="ctr"/>
                      <a:r>
                        <a:rPr lang="en-US" sz="1800" u="none" strike="noStrike" dirty="0">
                          <a:solidFill>
                            <a:schemeClr val="accent5">
                              <a:lumMod val="50000"/>
                            </a:schemeClr>
                          </a:solidFill>
                          <a:effectLst/>
                          <a:latin typeface="Arial" panose="020B0604020202020204" pitchFamily="34" charset="0"/>
                          <a:cs typeface="Arial" panose="020B0604020202020204" pitchFamily="34" charset="0"/>
                        </a:rPr>
                        <a:t>Motorcycles/ Mopeds</a:t>
                      </a:r>
                      <a:endParaRPr lang="en-US" sz="1800" b="0"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10709" marR="10709" marT="1070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rtl="0" fontAlgn="ctr"/>
                      <a:r>
                        <a:rPr lang="en-US" sz="1800" u="none" strike="noStrike" dirty="0">
                          <a:solidFill>
                            <a:schemeClr val="accent5">
                              <a:lumMod val="50000"/>
                            </a:schemeClr>
                          </a:solidFill>
                          <a:effectLst/>
                          <a:latin typeface="Arial" panose="020B0604020202020204" pitchFamily="34" charset="0"/>
                          <a:cs typeface="Arial" panose="020B0604020202020204" pitchFamily="34" charset="0"/>
                        </a:rPr>
                        <a:t>$30.00 </a:t>
                      </a:r>
                      <a:endParaRPr lang="en-US" sz="1800" b="0"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10709" marR="10709" marT="1070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2115395"/>
                  </a:ext>
                </a:extLst>
              </a:tr>
              <a:tr h="411540">
                <a:tc>
                  <a:txBody>
                    <a:bodyPr/>
                    <a:lstStyle/>
                    <a:p>
                      <a:pPr algn="r" rtl="0" fontAlgn="ctr"/>
                      <a:r>
                        <a:rPr lang="en-US" sz="1800" u="none" strike="noStrike" dirty="0">
                          <a:solidFill>
                            <a:schemeClr val="accent5">
                              <a:lumMod val="50000"/>
                            </a:schemeClr>
                          </a:solidFill>
                          <a:effectLst/>
                          <a:latin typeface="Arial" panose="020B0604020202020204" pitchFamily="34" charset="0"/>
                          <a:cs typeface="Arial" panose="020B0604020202020204" pitchFamily="34" charset="0"/>
                        </a:rPr>
                        <a:t>Passenger Vehicles</a:t>
                      </a:r>
                      <a:endParaRPr lang="en-US" sz="1800" b="0"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10709" marR="10709" marT="1070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en-US" sz="1800" u="none" strike="noStrike" dirty="0">
                          <a:solidFill>
                            <a:schemeClr val="accent5">
                              <a:lumMod val="50000"/>
                            </a:schemeClr>
                          </a:solidFill>
                          <a:effectLst/>
                          <a:latin typeface="Arial" panose="020B0604020202020204" pitchFamily="34" charset="0"/>
                          <a:cs typeface="Arial" panose="020B0604020202020204" pitchFamily="34" charset="0"/>
                        </a:rPr>
                        <a:t>$50.75 </a:t>
                      </a:r>
                      <a:endParaRPr lang="en-US" sz="1800" b="0"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10709" marR="10709" marT="1070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04362529"/>
                  </a:ext>
                </a:extLst>
              </a:tr>
              <a:tr h="411540">
                <a:tc>
                  <a:txBody>
                    <a:bodyPr/>
                    <a:lstStyle/>
                    <a:p>
                      <a:pPr algn="r" rtl="0" fontAlgn="ctr"/>
                      <a:r>
                        <a:rPr lang="en-US" sz="1800" u="none" strike="noStrike" dirty="0">
                          <a:solidFill>
                            <a:schemeClr val="accent5">
                              <a:lumMod val="50000"/>
                            </a:schemeClr>
                          </a:solidFill>
                          <a:effectLst/>
                          <a:latin typeface="Arial" panose="020B0604020202020204" pitchFamily="34" charset="0"/>
                          <a:cs typeface="Arial" panose="020B0604020202020204" pitchFamily="34" charset="0"/>
                        </a:rPr>
                        <a:t>Trailers/ Travel Trailers</a:t>
                      </a:r>
                      <a:endParaRPr lang="en-US" sz="1800" b="0"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10709" marR="10709" marT="1070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rtl="0" fontAlgn="ctr"/>
                      <a:r>
                        <a:rPr lang="en-US" sz="1800" u="none" strike="noStrike">
                          <a:solidFill>
                            <a:schemeClr val="accent5">
                              <a:lumMod val="50000"/>
                            </a:schemeClr>
                          </a:solidFill>
                          <a:effectLst/>
                          <a:latin typeface="Arial" panose="020B0604020202020204" pitchFamily="34" charset="0"/>
                          <a:cs typeface="Arial" panose="020B0604020202020204" pitchFamily="34" charset="0"/>
                        </a:rPr>
                        <a:t>$45.00 </a:t>
                      </a:r>
                      <a:endParaRPr lang="en-US" sz="1800" b="0"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10709" marR="10709" marT="1070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85612090"/>
                  </a:ext>
                </a:extLst>
              </a:tr>
              <a:tr h="411540">
                <a:tc>
                  <a:txBody>
                    <a:bodyPr/>
                    <a:lstStyle/>
                    <a:p>
                      <a:pPr algn="r" rtl="0" fontAlgn="ctr"/>
                      <a:r>
                        <a:rPr lang="en-US" sz="1800" u="none" strike="noStrike" dirty="0">
                          <a:solidFill>
                            <a:schemeClr val="accent5">
                              <a:lumMod val="50000"/>
                            </a:schemeClr>
                          </a:solidFill>
                          <a:effectLst/>
                          <a:latin typeface="Arial" panose="020B0604020202020204" pitchFamily="34" charset="0"/>
                          <a:cs typeface="Arial" panose="020B0604020202020204" pitchFamily="34" charset="0"/>
                        </a:rPr>
                        <a:t>All Vehicles 6k-10k </a:t>
                      </a:r>
                      <a:r>
                        <a:rPr lang="en-US" sz="1800" u="none" strike="noStrike" dirty="0" err="1">
                          <a:solidFill>
                            <a:schemeClr val="accent5">
                              <a:lumMod val="50000"/>
                            </a:schemeClr>
                          </a:solidFill>
                          <a:effectLst/>
                          <a:latin typeface="Arial" panose="020B0604020202020204" pitchFamily="34" charset="0"/>
                          <a:cs typeface="Arial" panose="020B0604020202020204" pitchFamily="34" charset="0"/>
                        </a:rPr>
                        <a:t>lbs</a:t>
                      </a:r>
                      <a:endParaRPr lang="en-US" sz="1800" b="0"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10709" marR="10709" marT="1070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en-US" sz="1800" u="none" strike="noStrike" dirty="0">
                          <a:solidFill>
                            <a:schemeClr val="accent5">
                              <a:lumMod val="50000"/>
                            </a:schemeClr>
                          </a:solidFill>
                          <a:effectLst/>
                          <a:latin typeface="Arial" panose="020B0604020202020204" pitchFamily="34" charset="0"/>
                          <a:cs typeface="Arial" panose="020B0604020202020204" pitchFamily="34" charset="0"/>
                        </a:rPr>
                        <a:t>$54.00 </a:t>
                      </a:r>
                      <a:endParaRPr lang="en-US" sz="1800" b="0"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10709" marR="10709" marT="1070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8186441"/>
                  </a:ext>
                </a:extLst>
              </a:tr>
              <a:tr h="411540">
                <a:tc>
                  <a:txBody>
                    <a:bodyPr/>
                    <a:lstStyle/>
                    <a:p>
                      <a:pPr algn="r" rtl="0" fontAlgn="ctr"/>
                      <a:r>
                        <a:rPr lang="en-US" sz="1800" u="none" strike="noStrike" dirty="0">
                          <a:solidFill>
                            <a:schemeClr val="accent5">
                              <a:lumMod val="50000"/>
                            </a:schemeClr>
                          </a:solidFill>
                          <a:effectLst/>
                          <a:latin typeface="Arial" panose="020B0604020202020204" pitchFamily="34" charset="0"/>
                          <a:cs typeface="Arial" panose="020B0604020202020204" pitchFamily="34" charset="0"/>
                        </a:rPr>
                        <a:t>10k to 18k</a:t>
                      </a:r>
                      <a:endParaRPr lang="en-US" sz="1800" b="0"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10709" marR="10709" marT="1070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rtl="0" fontAlgn="ctr"/>
                      <a:r>
                        <a:rPr lang="en-US" sz="1800" u="none" strike="noStrike" dirty="0">
                          <a:solidFill>
                            <a:schemeClr val="accent5">
                              <a:lumMod val="50000"/>
                            </a:schemeClr>
                          </a:solidFill>
                          <a:effectLst/>
                          <a:latin typeface="Arial" panose="020B0604020202020204" pitchFamily="34" charset="0"/>
                          <a:cs typeface="Arial" panose="020B0604020202020204" pitchFamily="34" charset="0"/>
                        </a:rPr>
                        <a:t>$110.00 </a:t>
                      </a:r>
                      <a:endParaRPr lang="en-US" sz="1800" b="0"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10709" marR="10709" marT="1070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44147241"/>
                  </a:ext>
                </a:extLst>
              </a:tr>
              <a:tr h="417026">
                <a:tc>
                  <a:txBody>
                    <a:bodyPr/>
                    <a:lstStyle/>
                    <a:p>
                      <a:pPr algn="r" rtl="0" fontAlgn="ctr"/>
                      <a:r>
                        <a:rPr lang="en-US" sz="1800" u="none" strike="noStrike" dirty="0">
                          <a:solidFill>
                            <a:schemeClr val="accent5">
                              <a:lumMod val="50000"/>
                            </a:schemeClr>
                          </a:solidFill>
                          <a:effectLst/>
                          <a:latin typeface="Arial" panose="020B0604020202020204" pitchFamily="34" charset="0"/>
                          <a:cs typeface="Arial" panose="020B0604020202020204" pitchFamily="34" charset="0"/>
                        </a:rPr>
                        <a:t>18k to 26k</a:t>
                      </a:r>
                      <a:endParaRPr lang="en-US" sz="1800" b="0"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10709" marR="10709" marT="1070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en-US" sz="1800" u="none" strike="noStrike" dirty="0">
                          <a:solidFill>
                            <a:schemeClr val="accent5">
                              <a:lumMod val="50000"/>
                            </a:schemeClr>
                          </a:solidFill>
                          <a:effectLst/>
                          <a:latin typeface="Arial" panose="020B0604020202020204" pitchFamily="34" charset="0"/>
                          <a:cs typeface="Arial" panose="020B0604020202020204" pitchFamily="34" charset="0"/>
                        </a:rPr>
                        <a:t>$205.00 </a:t>
                      </a:r>
                      <a:endParaRPr lang="en-US" sz="1800" b="0"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10709" marR="10709" marT="1070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8198041"/>
                  </a:ext>
                </a:extLst>
              </a:tr>
              <a:tr h="417026">
                <a:tc>
                  <a:txBody>
                    <a:bodyPr/>
                    <a:lstStyle/>
                    <a:p>
                      <a:pPr algn="r" rtl="0" fontAlgn="ctr"/>
                      <a:r>
                        <a:rPr lang="en-US" sz="1800" u="none" strike="noStrike">
                          <a:solidFill>
                            <a:schemeClr val="accent5">
                              <a:lumMod val="50000"/>
                            </a:schemeClr>
                          </a:solidFill>
                          <a:effectLst/>
                          <a:latin typeface="Arial" panose="020B0604020202020204" pitchFamily="34" charset="0"/>
                          <a:cs typeface="Arial" panose="020B0604020202020204" pitchFamily="34" charset="0"/>
                        </a:rPr>
                        <a:t>26k to 40k</a:t>
                      </a:r>
                      <a:endParaRPr lang="en-US" sz="1800" b="0"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10709" marR="10709" marT="1070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rtl="0" fontAlgn="ctr"/>
                      <a:r>
                        <a:rPr lang="en-US" sz="1800" u="none" strike="noStrike" dirty="0">
                          <a:solidFill>
                            <a:schemeClr val="accent5">
                              <a:lumMod val="50000"/>
                            </a:schemeClr>
                          </a:solidFill>
                          <a:effectLst/>
                          <a:latin typeface="Arial" panose="020B0604020202020204" pitchFamily="34" charset="0"/>
                          <a:cs typeface="Arial" panose="020B0604020202020204" pitchFamily="34" charset="0"/>
                        </a:rPr>
                        <a:t>$340.00 </a:t>
                      </a:r>
                      <a:endParaRPr lang="en-US" sz="1800" b="0"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10709" marR="10709" marT="1070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84461572"/>
                  </a:ext>
                </a:extLst>
              </a:tr>
              <a:tr h="417026">
                <a:tc>
                  <a:txBody>
                    <a:bodyPr/>
                    <a:lstStyle/>
                    <a:p>
                      <a:pPr algn="r" rtl="0" fontAlgn="ctr"/>
                      <a:r>
                        <a:rPr lang="en-US" sz="1800" u="none" strike="noStrike" dirty="0">
                          <a:solidFill>
                            <a:schemeClr val="accent5">
                              <a:lumMod val="50000"/>
                            </a:schemeClr>
                          </a:solidFill>
                          <a:effectLst/>
                          <a:latin typeface="Arial" panose="020B0604020202020204" pitchFamily="34" charset="0"/>
                          <a:cs typeface="Arial" panose="020B0604020202020204" pitchFamily="34" charset="0"/>
                        </a:rPr>
                        <a:t>40k to 55k</a:t>
                      </a:r>
                      <a:endParaRPr lang="en-US" sz="1800" b="0"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10709" marR="10709" marT="1070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en-US" sz="1800" u="none" strike="noStrike" dirty="0">
                          <a:solidFill>
                            <a:schemeClr val="accent5">
                              <a:lumMod val="50000"/>
                            </a:schemeClr>
                          </a:solidFill>
                          <a:effectLst/>
                          <a:latin typeface="Arial" panose="020B0604020202020204" pitchFamily="34" charset="0"/>
                          <a:cs typeface="Arial" panose="020B0604020202020204" pitchFamily="34" charset="0"/>
                        </a:rPr>
                        <a:t>$535.00 </a:t>
                      </a:r>
                      <a:endParaRPr lang="en-US" sz="1800" b="0"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10709" marR="10709" marT="1070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69825379"/>
                  </a:ext>
                </a:extLst>
              </a:tr>
              <a:tr h="417026">
                <a:tc>
                  <a:txBody>
                    <a:bodyPr/>
                    <a:lstStyle/>
                    <a:p>
                      <a:pPr algn="r" rtl="0" fontAlgn="ctr"/>
                      <a:r>
                        <a:rPr lang="en-US" sz="1800" u="none" strike="noStrike" dirty="0">
                          <a:solidFill>
                            <a:schemeClr val="accent5">
                              <a:lumMod val="50000"/>
                            </a:schemeClr>
                          </a:solidFill>
                          <a:effectLst/>
                          <a:latin typeface="Arial" panose="020B0604020202020204" pitchFamily="34" charset="0"/>
                          <a:cs typeface="Arial" panose="020B0604020202020204" pitchFamily="34" charset="0"/>
                        </a:rPr>
                        <a:t>55k to 70k</a:t>
                      </a:r>
                      <a:endParaRPr lang="en-US" sz="1800" b="0"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10709" marR="10709" marT="1070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rtl="0" fontAlgn="ctr"/>
                      <a:r>
                        <a:rPr lang="en-US" sz="1800" u="none" strike="noStrike" dirty="0">
                          <a:solidFill>
                            <a:schemeClr val="accent5">
                              <a:lumMod val="50000"/>
                            </a:schemeClr>
                          </a:solidFill>
                          <a:effectLst/>
                          <a:latin typeface="Arial" panose="020B0604020202020204" pitchFamily="34" charset="0"/>
                          <a:cs typeface="Arial" panose="020B0604020202020204" pitchFamily="34" charset="0"/>
                        </a:rPr>
                        <a:t>$740.00 </a:t>
                      </a:r>
                      <a:endParaRPr lang="en-US" sz="1800" b="0"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10709" marR="10709" marT="1070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58200295"/>
                  </a:ext>
                </a:extLst>
              </a:tr>
              <a:tr h="432471">
                <a:tc>
                  <a:txBody>
                    <a:bodyPr/>
                    <a:lstStyle/>
                    <a:p>
                      <a:pPr algn="r" rtl="0" fontAlgn="ctr"/>
                      <a:r>
                        <a:rPr lang="en-US" sz="1800" u="none" strike="noStrike" dirty="0">
                          <a:solidFill>
                            <a:schemeClr val="accent5">
                              <a:lumMod val="50000"/>
                            </a:schemeClr>
                          </a:solidFill>
                          <a:effectLst/>
                          <a:latin typeface="Arial" panose="020B0604020202020204" pitchFamily="34" charset="0"/>
                          <a:cs typeface="Arial" panose="020B0604020202020204" pitchFamily="34" charset="0"/>
                        </a:rPr>
                        <a:t>70k to 80k</a:t>
                      </a:r>
                      <a:endParaRPr lang="en-US" sz="1800" b="0"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10709" marR="10709" marT="1070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en-US" sz="1800" u="none" strike="noStrike" dirty="0">
                          <a:solidFill>
                            <a:schemeClr val="accent5">
                              <a:lumMod val="50000"/>
                            </a:schemeClr>
                          </a:solidFill>
                          <a:effectLst/>
                          <a:latin typeface="Arial" panose="020B0604020202020204" pitchFamily="34" charset="0"/>
                          <a:cs typeface="Arial" panose="020B0604020202020204" pitchFamily="34" charset="0"/>
                        </a:rPr>
                        <a:t>$840.00 </a:t>
                      </a:r>
                      <a:endParaRPr lang="en-US" sz="1800" b="0"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10709" marR="10709" marT="1070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3460507"/>
                  </a:ext>
                </a:extLst>
              </a:tr>
            </a:tbl>
          </a:graphicData>
        </a:graphic>
      </p:graphicFrame>
    </p:spTree>
    <p:extLst>
      <p:ext uri="{BB962C8B-B14F-4D97-AF65-F5344CB8AC3E}">
        <p14:creationId xmlns:p14="http://schemas.microsoft.com/office/powerpoint/2010/main" val="4151705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3E99D-AEEC-9FD5-82C0-8C8E440C007D}"/>
              </a:ext>
            </a:extLst>
          </p:cNvPr>
          <p:cNvSpPr>
            <a:spLocks noGrp="1"/>
          </p:cNvSpPr>
          <p:nvPr>
            <p:ph type="title"/>
          </p:nvPr>
        </p:nvSpPr>
        <p:spPr/>
        <p:txBody>
          <a:bodyPr/>
          <a:lstStyle/>
          <a:p>
            <a:r>
              <a:rPr lang="en-US" dirty="0"/>
              <a:t>Local Vehicle Registration Fees</a:t>
            </a:r>
          </a:p>
        </p:txBody>
      </p:sp>
      <p:pic>
        <p:nvPicPr>
          <p:cNvPr id="5" name="Picture 4">
            <a:extLst>
              <a:ext uri="{FF2B5EF4-FFF2-40B4-BE49-F238E27FC236}">
                <a16:creationId xmlns:a16="http://schemas.microsoft.com/office/drawing/2014/main" id="{1E09528E-98C3-4C36-2162-1FD2CEE6ACD0}"/>
              </a:ext>
            </a:extLst>
          </p:cNvPr>
          <p:cNvPicPr>
            <a:picLocks noChangeAspect="1"/>
          </p:cNvPicPr>
          <p:nvPr/>
        </p:nvPicPr>
        <p:blipFill>
          <a:blip r:embed="rId3"/>
          <a:stretch>
            <a:fillRect/>
          </a:stretch>
        </p:blipFill>
        <p:spPr>
          <a:xfrm>
            <a:off x="0" y="1554583"/>
            <a:ext cx="9144000" cy="2762618"/>
          </a:xfrm>
          <a:prstGeom prst="rect">
            <a:avLst/>
          </a:prstGeom>
        </p:spPr>
      </p:pic>
      <p:sp>
        <p:nvSpPr>
          <p:cNvPr id="6" name="TextBox 5">
            <a:extLst>
              <a:ext uri="{FF2B5EF4-FFF2-40B4-BE49-F238E27FC236}">
                <a16:creationId xmlns:a16="http://schemas.microsoft.com/office/drawing/2014/main" id="{11B34EA6-F7BC-2592-2062-53ABE9D42593}"/>
              </a:ext>
            </a:extLst>
          </p:cNvPr>
          <p:cNvSpPr txBox="1"/>
          <p:nvPr/>
        </p:nvSpPr>
        <p:spPr>
          <a:xfrm>
            <a:off x="7849273" y="4652920"/>
            <a:ext cx="1035781" cy="261610"/>
          </a:xfrm>
          <a:prstGeom prst="rect">
            <a:avLst/>
          </a:prstGeom>
          <a:noFill/>
        </p:spPr>
        <p:txBody>
          <a:bodyPr wrap="square" rtlCol="0">
            <a:spAutoFit/>
          </a:bodyPr>
          <a:lstStyle/>
          <a:p>
            <a:r>
              <a:rPr lang="en-US" sz="1100" dirty="0"/>
              <a:t>Table: TxDMV</a:t>
            </a:r>
          </a:p>
        </p:txBody>
      </p:sp>
    </p:spTree>
    <p:extLst>
      <p:ext uri="{BB962C8B-B14F-4D97-AF65-F5344CB8AC3E}">
        <p14:creationId xmlns:p14="http://schemas.microsoft.com/office/powerpoint/2010/main" val="1815248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DD4DC-B607-1ABF-07BC-19512A4569D4}"/>
              </a:ext>
            </a:extLst>
          </p:cNvPr>
          <p:cNvSpPr>
            <a:spLocks noGrp="1"/>
          </p:cNvSpPr>
          <p:nvPr>
            <p:ph type="title"/>
          </p:nvPr>
        </p:nvSpPr>
        <p:spPr/>
        <p:txBody>
          <a:bodyPr/>
          <a:lstStyle/>
          <a:p>
            <a:r>
              <a:rPr lang="en-US" dirty="0"/>
              <a:t>Proposition 1 &amp; 7 Revenues</a:t>
            </a:r>
          </a:p>
        </p:txBody>
      </p:sp>
      <p:graphicFrame>
        <p:nvGraphicFramePr>
          <p:cNvPr id="4" name="Diagram 3">
            <a:extLst>
              <a:ext uri="{FF2B5EF4-FFF2-40B4-BE49-F238E27FC236}">
                <a16:creationId xmlns:a16="http://schemas.microsoft.com/office/drawing/2014/main" id="{714F0FBC-0A22-B4CA-A9EA-B3FE473B9CCE}"/>
              </a:ext>
            </a:extLst>
          </p:cNvPr>
          <p:cNvGraphicFramePr/>
          <p:nvPr>
            <p:extLst>
              <p:ext uri="{D42A27DB-BD31-4B8C-83A1-F6EECF244321}">
                <p14:modId xmlns:p14="http://schemas.microsoft.com/office/powerpoint/2010/main" val="2571701683"/>
              </p:ext>
            </p:extLst>
          </p:nvPr>
        </p:nvGraphicFramePr>
        <p:xfrm>
          <a:off x="628650" y="1214322"/>
          <a:ext cx="7886700" cy="3408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DA845F96-0636-D4D2-E59B-B92CC6D40A16}"/>
              </a:ext>
            </a:extLst>
          </p:cNvPr>
          <p:cNvSpPr>
            <a:spLocks noGrp="1"/>
          </p:cNvSpPr>
          <p:nvPr>
            <p:ph type="sldNum" sz="quarter" idx="4"/>
          </p:nvPr>
        </p:nvSpPr>
        <p:spPr/>
        <p:txBody>
          <a:bodyPr/>
          <a:lstStyle/>
          <a:p>
            <a:fld id="{C70741DA-AE50-8046-A92A-ACD1C72543C5}" type="slidenum">
              <a:rPr lang="en-US" smtClean="0"/>
              <a:pPr/>
              <a:t>9</a:t>
            </a:fld>
            <a:endParaRPr lang="en-US" dirty="0"/>
          </a:p>
        </p:txBody>
      </p:sp>
    </p:spTree>
    <p:extLst>
      <p:ext uri="{BB962C8B-B14F-4D97-AF65-F5344CB8AC3E}">
        <p14:creationId xmlns:p14="http://schemas.microsoft.com/office/powerpoint/2010/main" val="2102881660"/>
      </p:ext>
    </p:extLst>
  </p:cSld>
  <p:clrMapOvr>
    <a:masterClrMapping/>
  </p:clrMapOvr>
</p:sld>
</file>

<file path=ppt/theme/theme1.xml><?xml version="1.0" encoding="utf-8"?>
<a:theme xmlns:a="http://schemas.openxmlformats.org/drawingml/2006/main" name="Office Theme">
  <a:themeElements>
    <a:clrScheme name="TTI Colors 1">
      <a:dk1>
        <a:srgbClr val="18437D"/>
      </a:dk1>
      <a:lt1>
        <a:srgbClr val="FFFFFE"/>
      </a:lt1>
      <a:dk2>
        <a:srgbClr val="5C0823"/>
      </a:dk2>
      <a:lt2>
        <a:srgbClr val="DCAA37"/>
      </a:lt2>
      <a:accent1>
        <a:srgbClr val="678250"/>
      </a:accent1>
      <a:accent2>
        <a:srgbClr val="DCAA37"/>
      </a:accent2>
      <a:accent3>
        <a:srgbClr val="4B8992"/>
      </a:accent3>
      <a:accent4>
        <a:srgbClr val="808080"/>
      </a:accent4>
      <a:accent5>
        <a:srgbClr val="5E5E5E"/>
      </a:accent5>
      <a:accent6>
        <a:srgbClr val="5C0823"/>
      </a:accent6>
      <a:hlink>
        <a:srgbClr val="7E7F7E"/>
      </a:hlink>
      <a:folHlink>
        <a:srgbClr val="2494D7"/>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10946</TotalTime>
  <Words>2459</Words>
  <Application>Microsoft Office PowerPoint</Application>
  <PresentationFormat>On-screen Show (16:9)</PresentationFormat>
  <Paragraphs>324</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Avenir LT Std 45 Book Regular</vt:lpstr>
      <vt:lpstr>Calibri</vt:lpstr>
      <vt:lpstr>Calibri Light</vt:lpstr>
      <vt:lpstr>Franklin Gothic Demi</vt:lpstr>
      <vt:lpstr>Inter var</vt:lpstr>
      <vt:lpstr>Times New Roman</vt:lpstr>
      <vt:lpstr>Office Theme</vt:lpstr>
      <vt:lpstr>Transportation Overview</vt:lpstr>
      <vt:lpstr>Transportation Funding in Texas</vt:lpstr>
      <vt:lpstr>State Highway Fund Revenues</vt:lpstr>
      <vt:lpstr>State Highway Fund FY22 Revenues </vt:lpstr>
      <vt:lpstr>Motor Fuel Taxes</vt:lpstr>
      <vt:lpstr>Federal Reimbursements</vt:lpstr>
      <vt:lpstr>Vehicle Registration Fees</vt:lpstr>
      <vt:lpstr>Local Vehicle Registration Fees</vt:lpstr>
      <vt:lpstr>Proposition 1 &amp; 7 Revenues</vt:lpstr>
      <vt:lpstr>State Highway Fund FY22 Expenses</vt:lpstr>
      <vt:lpstr>Transportation Organizations</vt:lpstr>
      <vt:lpstr>Transportation Planning in Texas</vt:lpstr>
      <vt:lpstr>Metropolitan Planning Organizations</vt:lpstr>
      <vt:lpstr>MPO Map</vt:lpstr>
      <vt:lpstr>List of Texas MPOs</vt:lpstr>
      <vt:lpstr>Regional Transportation Planning Organization</vt:lpstr>
      <vt:lpstr>RTPO Map</vt:lpstr>
      <vt:lpstr>Regional Council of Governments</vt:lpstr>
      <vt:lpstr>COG Map</vt:lpstr>
      <vt:lpstr>Regional Mobility Authorities</vt:lpstr>
      <vt:lpstr>RMA Map</vt:lpstr>
      <vt:lpstr>Rural Public Transit</vt:lpstr>
      <vt:lpstr>Toll Authorities</vt:lpstr>
      <vt:lpstr>Toll Road and Toll Bridge Map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Nelson, Vicky</dc:creator>
  <cp:lastModifiedBy>Glover, Brianne</cp:lastModifiedBy>
  <cp:revision>45</cp:revision>
  <dcterms:created xsi:type="dcterms:W3CDTF">2017-11-13T17:06:57Z</dcterms:created>
  <dcterms:modified xsi:type="dcterms:W3CDTF">2023-05-03T22:02:08Z</dcterms:modified>
</cp:coreProperties>
</file>